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5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9611" autoAdjust="0"/>
  </p:normalViewPr>
  <p:slideViewPr>
    <p:cSldViewPr snapToGrid="0">
      <p:cViewPr varScale="1">
        <p:scale>
          <a:sx n="53" d="100"/>
          <a:sy n="53" d="100"/>
        </p:scale>
        <p:origin x="1140" y="1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EABF92-C5D0-4D5B-9BF9-11C0E8661C48}" type="datetimeFigureOut">
              <a:rPr lang="en-GB" smtClean="0"/>
              <a:t>16/01/2025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D081EA-410B-4A7C-B2AB-3B86C5780755}" type="slidenum">
              <a:rPr lang="en-GB" smtClean="0"/>
              <a:t>‹#›</a:t>
            </a:fld>
            <a:endParaRPr lang="en-GB"/>
          </a:p>
        </p:txBody>
      </p:sp>
    </p:spTree>
    <p:extLst>
      <p:ext uri="{BB962C8B-B14F-4D97-AF65-F5344CB8AC3E}">
        <p14:creationId xmlns:p14="http://schemas.microsoft.com/office/powerpoint/2010/main" val="170091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aims of this workshop are:</a:t>
            </a:r>
          </a:p>
          <a:p>
            <a:endParaRPr lang="en-GB" dirty="0"/>
          </a:p>
          <a:p>
            <a:r>
              <a:rPr lang="en-GB" dirty="0"/>
              <a:t>-To explore </a:t>
            </a:r>
            <a:r>
              <a:rPr lang="en-GB" b="0" dirty="0"/>
              <a:t>improving processes, </a:t>
            </a:r>
            <a:r>
              <a:rPr lang="en-GB" dirty="0"/>
              <a:t>so making processes better, including where they are used in the real world.</a:t>
            </a:r>
            <a:endParaRPr lang="en-GB" dirty="0">
              <a:cs typeface="Calibri"/>
            </a:endParaRPr>
          </a:p>
          <a:p>
            <a:endParaRPr lang="en-GB" dirty="0"/>
          </a:p>
          <a:p>
            <a:r>
              <a:rPr lang="en-GB" dirty="0"/>
              <a:t>-To understand how maths and operational research are used in real life.</a:t>
            </a:r>
          </a:p>
          <a:p>
            <a:endParaRPr lang="en-GB" dirty="0"/>
          </a:p>
          <a:p>
            <a:pPr>
              <a:spcAft>
                <a:spcPts val="0"/>
              </a:spcAft>
            </a:pPr>
            <a:r>
              <a:rPr lang="en-GB" b="1" dirty="0">
                <a:effectLst/>
              </a:rPr>
              <a:t>Materials Required:</a:t>
            </a:r>
            <a:endParaRPr lang="en-GB" b="1" dirty="0"/>
          </a:p>
          <a:p>
            <a:pPr marL="285750" indent="-285750">
              <a:spcAft>
                <a:spcPts val="0"/>
              </a:spcAft>
              <a:buFont typeface="Symbol"/>
              <a:buChar char="•"/>
            </a:pPr>
            <a:r>
              <a:rPr lang="en-GB" dirty="0">
                <a:effectLst/>
              </a:rPr>
              <a:t>Square Paper (NB: If you don’t have square paper, you can make square paper out of A4 by cutting off the bottom few inches.) - </a:t>
            </a:r>
            <a:r>
              <a:rPr lang="en-GB" i="1" dirty="0">
                <a:effectLst/>
              </a:rPr>
              <a:t>Please be kind to the environment and recycle afterwards!</a:t>
            </a:r>
            <a:endParaRPr lang="en-GB" dirty="0">
              <a:effectLst/>
            </a:endParaRPr>
          </a:p>
          <a:p>
            <a:pPr marL="285750" lvl="0" indent="-285750">
              <a:spcAft>
                <a:spcPts val="0"/>
              </a:spcAft>
              <a:buFont typeface="Symbol"/>
              <a:buChar char="•"/>
            </a:pPr>
            <a:r>
              <a:rPr lang="en-GB" dirty="0">
                <a:effectLst/>
              </a:rPr>
              <a:t>Pens or pencils to design</a:t>
            </a:r>
          </a:p>
          <a:p>
            <a:pPr marL="285750" marR="0" lvl="0" indent="-285750" algn="l" defTabSz="914400" rtl="0" eaLnBrk="1" fontAlgn="auto" latinLnBrk="0" hangingPunct="1">
              <a:lnSpc>
                <a:spcPct val="100000"/>
              </a:lnSpc>
              <a:spcBef>
                <a:spcPts val="0"/>
              </a:spcBef>
              <a:spcAft>
                <a:spcPts val="0"/>
              </a:spcAft>
              <a:buClrTx/>
              <a:buSzTx/>
              <a:buFont typeface="Symbol"/>
              <a:buChar char="•"/>
              <a:tabLst/>
              <a:defRPr/>
            </a:pPr>
            <a:r>
              <a:rPr lang="en-GB" sz="1800" dirty="0">
                <a:effectLst/>
                <a:latin typeface="Verdana" panose="020B0604030504040204" pitchFamily="34" charset="0"/>
                <a:ea typeface="Aptos" panose="020B0004020202020204" pitchFamily="34" charset="0"/>
                <a:cs typeface="Arial" panose="020B0604020202020204" pitchFamily="34" charset="0"/>
              </a:rPr>
              <a:t>Certificates (optional): To add a fun and competitive element, consider awarding the winning group with our ready-to-print certificates. You can prepare the Young Person in OR award certificates for winners and participation certificates for all students. </a:t>
            </a:r>
            <a:endParaRPr lang="en-GB" sz="1800" dirty="0">
              <a:effectLst/>
              <a:latin typeface="Roboto Light" panose="02000000000000000000" pitchFamily="2" charset="0"/>
              <a:ea typeface="Aptos" panose="020B0004020202020204" pitchFamily="34" charset="0"/>
              <a:cs typeface="Arial" panose="020B0604020202020204" pitchFamily="34" charset="0"/>
            </a:endParaRPr>
          </a:p>
          <a:p>
            <a:pPr marL="0" lvl="0" indent="0">
              <a:spcAft>
                <a:spcPts val="0"/>
              </a:spcAft>
              <a:buFont typeface="Symbol"/>
              <a:buNone/>
            </a:pPr>
            <a:endParaRPr lang="en-GB" dirty="0">
              <a:effectLst/>
            </a:endParaRPr>
          </a:p>
          <a:p>
            <a:pPr>
              <a:spcAft>
                <a:spcPts val="0"/>
              </a:spcAft>
            </a:pPr>
            <a:endParaRPr lang="en-GB" dirty="0">
              <a:effectLst/>
            </a:endParaRPr>
          </a:p>
          <a:p>
            <a:pPr>
              <a:spcAft>
                <a:spcPts val="0"/>
              </a:spcAft>
            </a:pPr>
            <a:r>
              <a:rPr lang="en-GB" b="1" dirty="0">
                <a:effectLst/>
              </a:rPr>
              <a:t>Preparation Required</a:t>
            </a:r>
            <a:r>
              <a:rPr lang="en-GB" b="1" dirty="0"/>
              <a:t>:</a:t>
            </a:r>
            <a:endParaRPr lang="en-GB" dirty="0">
              <a:effectLst/>
            </a:endParaRPr>
          </a:p>
          <a:p>
            <a:r>
              <a:rPr lang="en-GB" dirty="0">
                <a:effectLst/>
              </a:rPr>
              <a:t>Students will be required to get into groups of 4 or 8</a:t>
            </a:r>
            <a:r>
              <a:rPr lang="en-GB" dirty="0"/>
              <a:t>. </a:t>
            </a:r>
            <a:endParaRPr lang="en-GB" dirty="0">
              <a:effectLst/>
            </a:endParaRPr>
          </a:p>
          <a:p>
            <a:pPr marL="285750" indent="-285750">
              <a:spcAft>
                <a:spcPts val="0"/>
              </a:spcAft>
              <a:buFont typeface="Symbol"/>
              <a:buChar char="•"/>
            </a:pPr>
            <a:r>
              <a:rPr lang="en-GB" dirty="0">
                <a:effectLst/>
              </a:rPr>
              <a:t>If desired, pre-arranged groups of 4 or 8 can be organised beforehand. </a:t>
            </a:r>
          </a:p>
          <a:p>
            <a:pPr>
              <a:spcAft>
                <a:spcPts val="0"/>
              </a:spcAft>
            </a:pPr>
            <a:endParaRPr lang="en-GB" dirty="0">
              <a:effectLst/>
            </a:endParaRPr>
          </a:p>
          <a:p>
            <a:r>
              <a:rPr lang="en-GB" b="1" dirty="0">
                <a:effectLst/>
              </a:rPr>
              <a:t>Session </a:t>
            </a:r>
            <a:r>
              <a:rPr lang="en-GB" b="1" dirty="0"/>
              <a:t>duration guide</a:t>
            </a:r>
            <a:r>
              <a:rPr lang="en-GB" b="1" dirty="0">
                <a:effectLst/>
              </a:rPr>
              <a:t>:</a:t>
            </a:r>
          </a:p>
          <a:p>
            <a:pPr marL="285750" indent="-285750">
              <a:buFont typeface="Symbol"/>
              <a:buChar char="•"/>
            </a:pPr>
            <a:r>
              <a:rPr lang="en-GB" dirty="0">
                <a:effectLst/>
              </a:rPr>
              <a:t>For Year </a:t>
            </a:r>
            <a:r>
              <a:rPr lang="en-GB" dirty="0"/>
              <a:t>8 – 9</a:t>
            </a:r>
            <a:r>
              <a:rPr lang="en-GB" dirty="0">
                <a:effectLst/>
              </a:rPr>
              <a:t>: </a:t>
            </a:r>
            <a:r>
              <a:rPr lang="en-GB" dirty="0"/>
              <a:t>allow 45 – 60 </a:t>
            </a:r>
            <a:r>
              <a:rPr lang="en-GB" dirty="0">
                <a:effectLst/>
              </a:rPr>
              <a:t>minutes</a:t>
            </a:r>
            <a:r>
              <a:rPr lang="en-GB" dirty="0"/>
              <a:t>. </a:t>
            </a:r>
            <a:endParaRPr lang="en-GB" dirty="0">
              <a:effectLst/>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a:t>
            </a:fld>
            <a:endParaRPr lang="en-GB"/>
          </a:p>
        </p:txBody>
      </p:sp>
    </p:spTree>
    <p:extLst>
      <p:ext uri="{BB962C8B-B14F-4D97-AF65-F5344CB8AC3E}">
        <p14:creationId xmlns:p14="http://schemas.microsoft.com/office/powerpoint/2010/main" val="3651896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Student Worksheet – Question 4 – Fill in the table</a:t>
            </a:r>
            <a:endParaRPr lang="en-GB" dirty="0"/>
          </a:p>
          <a:p>
            <a:endParaRPr lang="en-GB" dirty="0"/>
          </a:p>
          <a:p>
            <a:r>
              <a:rPr lang="en-GB" dirty="0"/>
              <a:t>All team members will work together to fold as many paper cups as possible in 30 seconds. Once the students are ready, start the 30-sec timer on the slide by click once. </a:t>
            </a:r>
            <a:endParaRPr lang="en-GB" b="1" i="1" dirty="0">
              <a:cs typeface="Calibri" panose="020F0502020204030204"/>
            </a:endParaRPr>
          </a:p>
          <a:p>
            <a:pPr algn="just"/>
            <a:r>
              <a:rPr lang="en-GB" dirty="0"/>
              <a:t>Give the students time to record how many cups were folded by each student in the table in </a:t>
            </a:r>
            <a:r>
              <a:rPr lang="en-GB" i="1" dirty="0"/>
              <a:t>Question 4</a:t>
            </a:r>
            <a:r>
              <a:rPr lang="en-GB" dirty="0"/>
              <a:t> of the student worksheet.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19</a:t>
            </a:fld>
            <a:endParaRPr lang="en-GB"/>
          </a:p>
        </p:txBody>
      </p:sp>
    </p:spTree>
    <p:extLst>
      <p:ext uri="{BB962C8B-B14F-4D97-AF65-F5344CB8AC3E}">
        <p14:creationId xmlns:p14="http://schemas.microsoft.com/office/powerpoint/2010/main" val="1268567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Student Worksheet – Question 4 – Fill </a:t>
            </a:r>
            <a:r>
              <a:rPr lang="en-GB" b="1" i="1" baseline="0" dirty="0"/>
              <a:t>in the </a:t>
            </a:r>
            <a:r>
              <a:rPr lang="en-GB" b="1" i="1" dirty="0"/>
              <a:t>table</a:t>
            </a:r>
          </a:p>
          <a:p>
            <a:endParaRPr lang="en-GB" dirty="0"/>
          </a:p>
          <a:p>
            <a:r>
              <a:rPr lang="en-GB" dirty="0"/>
              <a:t>All team members will work together to shape as many paper cups as possible in 30 seconds. Once the students are ready, start the 30-sec timer on the slide by clicking once. </a:t>
            </a:r>
            <a:endParaRPr lang="en-GB" b="1" i="1" dirty="0">
              <a:cs typeface="Calibri"/>
            </a:endParaRPr>
          </a:p>
          <a:p>
            <a:pPr algn="just"/>
            <a:r>
              <a:rPr lang="en-GB" dirty="0"/>
              <a:t>Give the students a time to record how many cups were shaped by each student in the table in </a:t>
            </a:r>
            <a:r>
              <a:rPr lang="en-GB" i="1" dirty="0"/>
              <a:t>Question 4</a:t>
            </a:r>
            <a:r>
              <a:rPr lang="en-GB" dirty="0"/>
              <a:t> of the student worksheet.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20</a:t>
            </a:fld>
            <a:endParaRPr lang="en-GB"/>
          </a:p>
        </p:txBody>
      </p:sp>
    </p:spTree>
    <p:extLst>
      <p:ext uri="{BB962C8B-B14F-4D97-AF65-F5344CB8AC3E}">
        <p14:creationId xmlns:p14="http://schemas.microsoft.com/office/powerpoint/2010/main" val="4278750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Student Worksheet – Question 4 – Fill </a:t>
            </a:r>
            <a:r>
              <a:rPr lang="en-GB" b="1" i="1" baseline="0" dirty="0"/>
              <a:t>in the </a:t>
            </a:r>
            <a:r>
              <a:rPr lang="en-GB" b="1" i="1" dirty="0"/>
              <a:t>table</a:t>
            </a:r>
          </a:p>
          <a:p>
            <a:endParaRPr lang="en-GB" b="1" i="1" dirty="0">
              <a:cs typeface="Calibri"/>
            </a:endParaRPr>
          </a:p>
          <a:p>
            <a:pPr algn="just"/>
            <a:r>
              <a:rPr lang="en-GB" dirty="0"/>
              <a:t>All team members will work together to mould as many paper cups as possible in 30 seconds. Once the students are ready, start the 30-sec timer on the slide by clicking once. </a:t>
            </a:r>
            <a:endParaRPr lang="en-GB" dirty="0">
              <a:ea typeface="Calibri"/>
              <a:cs typeface="Calibri"/>
            </a:endParaRPr>
          </a:p>
          <a:p>
            <a:pPr algn="just"/>
            <a:r>
              <a:rPr lang="en-GB" dirty="0"/>
              <a:t>Give the students a time to record how many cups were shaped by each student in the table in </a:t>
            </a:r>
            <a:r>
              <a:rPr lang="en-GB" i="1" dirty="0"/>
              <a:t>Question 4</a:t>
            </a:r>
            <a:r>
              <a:rPr lang="en-GB" dirty="0"/>
              <a:t> of the student worksheet.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21</a:t>
            </a:fld>
            <a:endParaRPr lang="en-GB"/>
          </a:p>
        </p:txBody>
      </p:sp>
    </p:spTree>
    <p:extLst>
      <p:ext uri="{BB962C8B-B14F-4D97-AF65-F5344CB8AC3E}">
        <p14:creationId xmlns:p14="http://schemas.microsoft.com/office/powerpoint/2010/main" val="1412127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1" i="1" dirty="0"/>
              <a:t>Student Worksheet – Question 4 – Fill in the table</a:t>
            </a:r>
            <a:endParaRPr lang="en-GB" dirty="0"/>
          </a:p>
          <a:p>
            <a:pPr algn="just"/>
            <a:endParaRPr lang="en-GB" b="1" i="1" dirty="0"/>
          </a:p>
          <a:p>
            <a:pPr algn="just"/>
            <a:r>
              <a:rPr lang="en-GB" dirty="0"/>
              <a:t>All team members will work together to design as many paper cups as possible in 30 seconds. Once the students are ready, start the 30-sec timer on the slide by clicking once.</a:t>
            </a:r>
            <a:endParaRPr lang="en-GB" dirty="0">
              <a:cs typeface="Calibri"/>
            </a:endParaRPr>
          </a:p>
          <a:p>
            <a:pPr algn="just"/>
            <a:r>
              <a:rPr lang="en-GB" dirty="0"/>
              <a:t>Give the students a time to record how many cups were shaped by each student in the table in </a:t>
            </a:r>
            <a:r>
              <a:rPr lang="en-GB" i="1" dirty="0"/>
              <a:t>Question 4</a:t>
            </a:r>
            <a:r>
              <a:rPr lang="en-GB" dirty="0"/>
              <a:t> of the student worksheet.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22</a:t>
            </a:fld>
            <a:endParaRPr lang="en-GB"/>
          </a:p>
        </p:txBody>
      </p:sp>
    </p:spTree>
    <p:extLst>
      <p:ext uri="{BB962C8B-B14F-4D97-AF65-F5344CB8AC3E}">
        <p14:creationId xmlns:p14="http://schemas.microsoft.com/office/powerpoint/2010/main" val="3770062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effectLst/>
              </a:rPr>
              <a:t>Question </a:t>
            </a:r>
            <a:r>
              <a:rPr lang="en-GB" b="1" i="1" dirty="0"/>
              <a:t>5 </a:t>
            </a:r>
            <a:r>
              <a:rPr lang="en-GB" b="1" i="1" dirty="0">
                <a:effectLst/>
              </a:rPr>
              <a:t>- Fill in </a:t>
            </a:r>
            <a:r>
              <a:rPr lang="en-GB" b="1" i="1" dirty="0"/>
              <a:t>the table</a:t>
            </a:r>
            <a:endParaRPr lang="en-GB" dirty="0">
              <a:effectLst/>
            </a:endParaRPr>
          </a:p>
          <a:p>
            <a:pPr>
              <a:spcAft>
                <a:spcPts val="0"/>
              </a:spcAft>
            </a:pPr>
            <a:endParaRPr lang="en-GB" dirty="0">
              <a:effectLst/>
            </a:endParaRPr>
          </a:p>
          <a:p>
            <a:pPr algn="just"/>
            <a:r>
              <a:rPr lang="en-GB" dirty="0"/>
              <a:t>Get </a:t>
            </a:r>
            <a:r>
              <a:rPr lang="en-GB" dirty="0">
                <a:effectLst/>
              </a:rPr>
              <a:t>the students to </a:t>
            </a:r>
            <a:r>
              <a:rPr lang="en-GB" dirty="0"/>
              <a:t>fill out the table in </a:t>
            </a:r>
            <a:r>
              <a:rPr lang="en-GB" i="1" dirty="0"/>
              <a:t>Question 5 </a:t>
            </a:r>
            <a:r>
              <a:rPr lang="en-GB" dirty="0"/>
              <a:t>on </a:t>
            </a:r>
            <a:r>
              <a:rPr lang="en-GB" dirty="0">
                <a:effectLst/>
              </a:rPr>
              <a:t>the </a:t>
            </a:r>
            <a:r>
              <a:rPr lang="en-GB" dirty="0"/>
              <a:t>student worksheet</a:t>
            </a:r>
            <a:r>
              <a:rPr lang="en-GB" dirty="0">
                <a:effectLst/>
              </a:rPr>
              <a:t>. </a:t>
            </a:r>
            <a:r>
              <a:rPr lang="en-GB" dirty="0"/>
              <a:t>Get </a:t>
            </a:r>
            <a:r>
              <a:rPr lang="en-GB" dirty="0">
                <a:effectLst/>
              </a:rPr>
              <a:t>the students </a:t>
            </a:r>
            <a:r>
              <a:rPr lang="en-GB" dirty="0"/>
              <a:t>to analyse the data and work out what </a:t>
            </a:r>
            <a:r>
              <a:rPr lang="en-GB" dirty="0">
                <a:effectLst/>
              </a:rPr>
              <a:t>the </a:t>
            </a:r>
            <a:r>
              <a:rPr lang="en-GB" dirty="0"/>
              <a:t>range and mean was </a:t>
            </a:r>
            <a:r>
              <a:rPr lang="en-GB" dirty="0">
                <a:effectLst/>
              </a:rPr>
              <a:t>for each stage. Students should have the information on their student worksheet on how to calculate the range and mean. </a:t>
            </a:r>
            <a:r>
              <a:rPr lang="en-GB" dirty="0"/>
              <a:t>Provide calculators if needed</a:t>
            </a:r>
            <a:r>
              <a:rPr lang="en-GB" dirty="0">
                <a:effectLst/>
              </a:rPr>
              <a:t>.</a:t>
            </a:r>
            <a:r>
              <a:rPr lang="en-GB" dirty="0"/>
              <a:t> </a:t>
            </a:r>
            <a:endParaRPr lang="en-GB" dirty="0">
              <a:cs typeface="Calibri"/>
            </a:endParaRPr>
          </a:p>
          <a:p>
            <a:pPr>
              <a:spcAft>
                <a:spcPts val="0"/>
              </a:spcAft>
            </a:pPr>
            <a:endParaRPr lang="en-GB" sz="1800" b="1" i="1" dirty="0">
              <a:effectLst/>
              <a:latin typeface="Roboto Light"/>
              <a:ea typeface="Calibri" panose="020F0502020204030204" pitchFamily="34" charset="0"/>
              <a:cs typeface="Roboto Light"/>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23</a:t>
            </a:fld>
            <a:endParaRPr lang="en-GB"/>
          </a:p>
        </p:txBody>
      </p:sp>
    </p:spTree>
    <p:extLst>
      <p:ext uri="{BB962C8B-B14F-4D97-AF65-F5344CB8AC3E}">
        <p14:creationId xmlns:p14="http://schemas.microsoft.com/office/powerpoint/2010/main" val="4248598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effectLst/>
              </a:rPr>
              <a:t>Question </a:t>
            </a:r>
            <a:r>
              <a:rPr lang="en-GB" b="1" i="1" dirty="0"/>
              <a:t>5 </a:t>
            </a:r>
            <a:r>
              <a:rPr lang="en-GB" b="1" i="1" dirty="0">
                <a:effectLst/>
              </a:rPr>
              <a:t>- Fill in </a:t>
            </a:r>
            <a:r>
              <a:rPr lang="en-GB" b="1" i="1" dirty="0"/>
              <a:t>the table</a:t>
            </a:r>
            <a:endParaRPr lang="en-GB" dirty="0">
              <a:effectLst/>
            </a:endParaRPr>
          </a:p>
          <a:p>
            <a:pPr>
              <a:spcAft>
                <a:spcPts val="0"/>
              </a:spcAft>
            </a:pPr>
            <a:endParaRPr lang="en-GB" dirty="0">
              <a:effectLst/>
            </a:endParaRPr>
          </a:p>
          <a:p>
            <a:pPr algn="just"/>
            <a:r>
              <a:rPr lang="en-GB" dirty="0"/>
              <a:t>Info on how </a:t>
            </a:r>
            <a:r>
              <a:rPr lang="en-GB" dirty="0">
                <a:effectLst/>
              </a:rPr>
              <a:t>to calculate </a:t>
            </a:r>
            <a:r>
              <a:rPr lang="en-GB" dirty="0"/>
              <a:t>range </a:t>
            </a:r>
            <a:r>
              <a:rPr lang="en-GB" dirty="0">
                <a:effectLst/>
              </a:rPr>
              <a:t>and </a:t>
            </a:r>
            <a:r>
              <a:rPr lang="en-GB" dirty="0"/>
              <a:t>mean for each stage</a:t>
            </a:r>
            <a:r>
              <a:rPr lang="en-GB" dirty="0">
                <a:effectLst/>
              </a:rPr>
              <a:t>.</a:t>
            </a:r>
            <a:r>
              <a:rPr lang="en-GB" dirty="0"/>
              <a:t> </a:t>
            </a:r>
            <a:endParaRPr lang="en-GB" dirty="0">
              <a:cs typeface="Calibri"/>
            </a:endParaRPr>
          </a:p>
          <a:p>
            <a:pPr>
              <a:spcAft>
                <a:spcPts val="0"/>
              </a:spcAft>
            </a:pPr>
            <a:endParaRPr lang="en-GB" sz="1800" b="1" i="1" dirty="0">
              <a:effectLst/>
              <a:latin typeface="Roboto Light"/>
              <a:ea typeface="Calibri" panose="020F0502020204030204" pitchFamily="34" charset="0"/>
              <a:cs typeface="Roboto Light"/>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24</a:t>
            </a:fld>
            <a:endParaRPr lang="en-GB"/>
          </a:p>
        </p:txBody>
      </p:sp>
    </p:spTree>
    <p:extLst>
      <p:ext uri="{BB962C8B-B14F-4D97-AF65-F5344CB8AC3E}">
        <p14:creationId xmlns:p14="http://schemas.microsoft.com/office/powerpoint/2010/main" val="729758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Question 6 and 7 – How many paper cups did you make / Fill in the tables</a:t>
            </a:r>
            <a:endParaRPr lang="en-GB" dirty="0"/>
          </a:p>
          <a:p>
            <a:pPr algn="just"/>
            <a:r>
              <a:rPr lang="en-GB" b="0" dirty="0"/>
              <a:t>Get the students to discuss ways in which they could improve the process so they can produce more cups.  </a:t>
            </a:r>
          </a:p>
          <a:p>
            <a:r>
              <a:rPr lang="en-GB" b="0" dirty="0"/>
              <a:t>As you would expect, certain activities take longer than others. Based on the students’ experience of the process (and the timing data if collected) ask the teams to re-arrange the number of people at each stage with the aim of making more cups and run the challenge again. When it comes to improve the process</a:t>
            </a:r>
            <a:r>
              <a:rPr lang="en-GB" dirty="0"/>
              <a:t>,</a:t>
            </a:r>
            <a:r>
              <a:rPr lang="en-GB" b="0" dirty="0"/>
              <a:t> a suggested solution would be: one person could do stage 1 and 2 (folding and shaping) for example, and two people could complete stage 3 or 4 (moulding and designing), whichever they feel takes the longest.</a:t>
            </a:r>
            <a:endParaRPr lang="en-GB" b="0" dirty="0">
              <a:cs typeface="Calibri"/>
            </a:endParaRPr>
          </a:p>
          <a:p>
            <a:pPr algn="just"/>
            <a:r>
              <a:rPr lang="en-GB" b="0" dirty="0"/>
              <a:t>Once the students have re-arrange the number of people at each stage, they will have another attempt at making as many paper cups as possible in 2 minutes using their new system. Once the students are ready, start the 2-minute timer on the slide.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25</a:t>
            </a:fld>
            <a:endParaRPr lang="en-GB"/>
          </a:p>
        </p:txBody>
      </p:sp>
    </p:spTree>
    <p:extLst>
      <p:ext uri="{BB962C8B-B14F-4D97-AF65-F5344CB8AC3E}">
        <p14:creationId xmlns:p14="http://schemas.microsoft.com/office/powerpoint/2010/main" val="1197581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Question 6 and 7 – How many paper cups did you make / Fill in the tables</a:t>
            </a:r>
            <a:endParaRPr lang="en-GB" dirty="0"/>
          </a:p>
          <a:p>
            <a:pPr algn="just"/>
            <a:endParaRPr lang="en-GB" dirty="0"/>
          </a:p>
          <a:p>
            <a:pPr algn="just"/>
            <a:r>
              <a:rPr lang="en-GB" dirty="0"/>
              <a:t>Get </a:t>
            </a:r>
            <a:r>
              <a:rPr lang="en-GB" baseline="0" dirty="0"/>
              <a:t>the </a:t>
            </a:r>
            <a:r>
              <a:rPr lang="en-GB" dirty="0"/>
              <a:t>students to record how many paper cups they were able to make in </a:t>
            </a:r>
            <a:r>
              <a:rPr lang="en-GB" baseline="0" dirty="0"/>
              <a:t>2 minutes</a:t>
            </a:r>
            <a:r>
              <a:rPr lang="en-GB" dirty="0"/>
              <a:t> in this trial on </a:t>
            </a:r>
            <a:r>
              <a:rPr lang="en-GB" i="1" dirty="0"/>
              <a:t>Question 6 </a:t>
            </a:r>
            <a:r>
              <a:rPr lang="en-GB" dirty="0"/>
              <a:t>of the student worksheet. </a:t>
            </a:r>
          </a:p>
          <a:p>
            <a:pPr algn="just"/>
            <a:r>
              <a:rPr lang="en-GB" dirty="0"/>
              <a:t>Have the students complete the table in </a:t>
            </a:r>
            <a:r>
              <a:rPr lang="en-GB" i="1" dirty="0"/>
              <a:t>Question 7 </a:t>
            </a:r>
            <a:r>
              <a:rPr lang="en-GB" dirty="0"/>
              <a:t>of the student worksheet. Students need to record the number of cups made at each stage in the table and the number that passed the entire process at the end of Trial 2</a:t>
            </a:r>
            <a:r>
              <a:rPr lang="en-GB" baseline="0" dirty="0"/>
              <a:t>.</a:t>
            </a:r>
            <a:r>
              <a:rPr lang="en-GB" dirty="0"/>
              <a:t>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26</a:t>
            </a:fld>
            <a:endParaRPr lang="en-GB"/>
          </a:p>
        </p:txBody>
      </p:sp>
    </p:spTree>
    <p:extLst>
      <p:ext uri="{BB962C8B-B14F-4D97-AF65-F5344CB8AC3E}">
        <p14:creationId xmlns:p14="http://schemas.microsoft.com/office/powerpoint/2010/main" val="3227634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effectLst/>
              </a:rPr>
              <a:t>Question </a:t>
            </a:r>
            <a:r>
              <a:rPr lang="en-GB" b="1" i="1" dirty="0"/>
              <a:t>8 </a:t>
            </a:r>
            <a:r>
              <a:rPr lang="en-GB" b="1" i="1" dirty="0">
                <a:effectLst/>
              </a:rPr>
              <a:t>- Fill in </a:t>
            </a:r>
            <a:r>
              <a:rPr lang="en-GB" b="1" i="1" dirty="0"/>
              <a:t>the table</a:t>
            </a:r>
            <a:endParaRPr lang="en-GB" dirty="0">
              <a:effectLst/>
            </a:endParaRPr>
          </a:p>
          <a:p>
            <a:endParaRPr lang="en-GB" dirty="0"/>
          </a:p>
          <a:p>
            <a:r>
              <a:rPr lang="en-GB" dirty="0"/>
              <a:t>Have </a:t>
            </a:r>
            <a:r>
              <a:rPr lang="en-GB" dirty="0">
                <a:effectLst/>
              </a:rPr>
              <a:t>the students </a:t>
            </a:r>
            <a:r>
              <a:rPr lang="en-GB" dirty="0"/>
              <a:t>complete the table in </a:t>
            </a:r>
            <a:r>
              <a:rPr lang="en-GB" i="1" dirty="0"/>
              <a:t>Question </a:t>
            </a:r>
            <a:r>
              <a:rPr lang="en-GB" dirty="0"/>
              <a:t>8 by calculating the mean of </a:t>
            </a:r>
            <a:r>
              <a:rPr lang="en-GB" dirty="0">
                <a:effectLst/>
              </a:rPr>
              <a:t>the </a:t>
            </a:r>
            <a:r>
              <a:rPr lang="en-GB" dirty="0"/>
              <a:t>total number of cups made between Trial 1 </a:t>
            </a:r>
            <a:r>
              <a:rPr lang="en-GB" dirty="0">
                <a:effectLst/>
              </a:rPr>
              <a:t>(</a:t>
            </a:r>
            <a:r>
              <a:rPr lang="en-GB" i="1" dirty="0"/>
              <a:t>recorded in Question 2</a:t>
            </a:r>
            <a:r>
              <a:rPr lang="en-GB" i="1" dirty="0">
                <a:effectLst/>
              </a:rPr>
              <a:t>) </a:t>
            </a:r>
            <a:r>
              <a:rPr lang="en-GB" dirty="0">
                <a:effectLst/>
              </a:rPr>
              <a:t>and </a:t>
            </a:r>
            <a:r>
              <a:rPr lang="en-GB" dirty="0"/>
              <a:t>Trial 2 (</a:t>
            </a:r>
            <a:r>
              <a:rPr lang="en-GB" i="1" dirty="0"/>
              <a:t>recorded in Question6). </a:t>
            </a:r>
            <a:endParaRPr lang="en-GB" dirty="0">
              <a:cs typeface="Calibri" panose="020F0502020204030204"/>
            </a:endParaRPr>
          </a:p>
          <a:p>
            <a:pPr>
              <a:spcAft>
                <a:spcPts val="0"/>
              </a:spcAft>
            </a:pPr>
            <a:endParaRPr lang="en-GB" sz="1800" b="1" i="1" dirty="0">
              <a:effectLst/>
              <a:latin typeface="Roboto Light"/>
              <a:ea typeface="Calibri" panose="020F0502020204030204" pitchFamily="34" charset="0"/>
              <a:cs typeface="Roboto Light"/>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27</a:t>
            </a:fld>
            <a:endParaRPr lang="en-GB"/>
          </a:p>
        </p:txBody>
      </p:sp>
    </p:spTree>
    <p:extLst>
      <p:ext uri="{BB962C8B-B14F-4D97-AF65-F5344CB8AC3E}">
        <p14:creationId xmlns:p14="http://schemas.microsoft.com/office/powerpoint/2010/main" val="833940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effectLst/>
              </a:rPr>
              <a:t>Question </a:t>
            </a:r>
            <a:r>
              <a:rPr lang="en-GB" b="1" i="1" dirty="0"/>
              <a:t>8 </a:t>
            </a:r>
            <a:r>
              <a:rPr lang="en-GB" b="1" i="1" dirty="0">
                <a:effectLst/>
              </a:rPr>
              <a:t>- Fill in </a:t>
            </a:r>
            <a:r>
              <a:rPr lang="en-GB" b="1" i="1" dirty="0"/>
              <a:t>the table</a:t>
            </a:r>
            <a:endParaRPr lang="en-GB" dirty="0">
              <a:effectLst/>
            </a:endParaRPr>
          </a:p>
          <a:p>
            <a:pPr>
              <a:spcAft>
                <a:spcPts val="0"/>
              </a:spcAft>
            </a:pPr>
            <a:endParaRPr lang="en-GB" dirty="0">
              <a:effectLst/>
            </a:endParaRPr>
          </a:p>
          <a:p>
            <a:pPr algn="just"/>
            <a:r>
              <a:rPr lang="en-GB" dirty="0"/>
              <a:t>Slide 28 </a:t>
            </a:r>
            <a:r>
              <a:rPr lang="en-GB" dirty="0">
                <a:effectLst/>
              </a:rPr>
              <a:t>- </a:t>
            </a:r>
            <a:r>
              <a:rPr lang="en-GB" dirty="0"/>
              <a:t>Have the </a:t>
            </a:r>
            <a:r>
              <a:rPr lang="en-GB" dirty="0">
                <a:effectLst/>
              </a:rPr>
              <a:t>students </a:t>
            </a:r>
            <a:r>
              <a:rPr lang="en-GB" dirty="0"/>
              <a:t>complete the table in </a:t>
            </a:r>
            <a:r>
              <a:rPr lang="en-GB" i="1" dirty="0"/>
              <a:t>Question </a:t>
            </a:r>
            <a:r>
              <a:rPr lang="en-GB" dirty="0"/>
              <a:t>8 by calculating </a:t>
            </a:r>
            <a:r>
              <a:rPr lang="en-GB" dirty="0">
                <a:effectLst/>
              </a:rPr>
              <a:t>the </a:t>
            </a:r>
            <a:r>
              <a:rPr lang="en-GB" dirty="0"/>
              <a:t>percentage increase of number of cups between Trial 1 (recorded in </a:t>
            </a:r>
            <a:r>
              <a:rPr lang="en-GB" i="1" dirty="0"/>
              <a:t>Question 2) </a:t>
            </a:r>
            <a:r>
              <a:rPr lang="en-GB" dirty="0"/>
              <a:t>and Trial 2 (</a:t>
            </a:r>
            <a:r>
              <a:rPr lang="en-GB" i="1" dirty="0"/>
              <a:t>recorded in Question 6). </a:t>
            </a:r>
            <a:r>
              <a:rPr lang="en-GB" dirty="0"/>
              <a:t>You</a:t>
            </a:r>
            <a:r>
              <a:rPr lang="en-GB" i="1" dirty="0"/>
              <a:t> </a:t>
            </a:r>
            <a:r>
              <a:rPr lang="en-GB" dirty="0"/>
              <a:t>an </a:t>
            </a:r>
            <a:r>
              <a:rPr lang="en-GB" i="0" dirty="0"/>
              <a:t>ask one group for their results and write an example to further explain how to do % change.</a:t>
            </a:r>
            <a:r>
              <a:rPr lang="en-GB" dirty="0"/>
              <a:t> </a:t>
            </a:r>
            <a:endParaRPr lang="en-GB" i="0" dirty="0">
              <a:effectLst/>
              <a:cs typeface="Calibri"/>
            </a:endParaRPr>
          </a:p>
          <a:p>
            <a:endParaRPr lang="en-GB" sz="1800" b="1" i="1" dirty="0">
              <a:latin typeface="Roboto Light"/>
              <a:cs typeface="Roboto Light"/>
            </a:endParaRPr>
          </a:p>
          <a:p>
            <a:r>
              <a:rPr lang="en-GB" sz="1800" b="0" i="0" dirty="0">
                <a:latin typeface="Roboto Light"/>
                <a:cs typeface="Roboto Light"/>
              </a:rPr>
              <a:t>If some students get negative numbers explain that it means they were slower the second time around so had a percentage decrease.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28</a:t>
            </a:fld>
            <a:endParaRPr lang="en-GB"/>
          </a:p>
        </p:txBody>
      </p:sp>
    </p:spTree>
    <p:extLst>
      <p:ext uri="{BB962C8B-B14F-4D97-AF65-F5344CB8AC3E}">
        <p14:creationId xmlns:p14="http://schemas.microsoft.com/office/powerpoint/2010/main" val="3758009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b="0" dirty="0">
                <a:effectLst/>
                <a:latin typeface="Roboto Light"/>
                <a:ea typeface="Calibri"/>
                <a:cs typeface="Roboto Light"/>
              </a:rPr>
              <a:t>Most factories take in raw materials and convert them into products that are purchased by their customers.  This sounds simple, but in most cases the process is very complicated.</a:t>
            </a:r>
            <a:r>
              <a:rPr lang="en-GB" sz="1200" dirty="0">
                <a:latin typeface="Roboto Light"/>
                <a:ea typeface="Calibri"/>
                <a:cs typeface="Roboto Light"/>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200" b="0" dirty="0">
                <a:effectLst/>
                <a:latin typeface="Roboto Light"/>
                <a:ea typeface="Calibri"/>
                <a:cs typeface="Roboto Light"/>
              </a:rPr>
              <a:t> </a:t>
            </a:r>
          </a:p>
          <a:p>
            <a:r>
              <a:rPr lang="en-GB" sz="1200" b="0" dirty="0">
                <a:effectLst/>
                <a:latin typeface="Roboto Light"/>
                <a:ea typeface="Calibri"/>
                <a:cs typeface="Roboto Light"/>
              </a:rPr>
              <a:t>Raw materials can come from all over the world and </a:t>
            </a:r>
            <a:r>
              <a:rPr lang="en-GB" sz="1200" dirty="0">
                <a:latin typeface="Roboto Light"/>
                <a:ea typeface="Calibri"/>
                <a:cs typeface="Roboto Light"/>
              </a:rPr>
              <a:t>have to be ordered in just the right amounts ahead of time. Think of a paint factory – it makes paints in countless colours, different types like undercoat, primer, gloss, and more and each in various sizes of tins! </a:t>
            </a:r>
          </a:p>
          <a:p>
            <a:endParaRPr lang="en-GB" sz="1200" dirty="0">
              <a:latin typeface="Roboto Light"/>
              <a:ea typeface="Calibri"/>
              <a:cs typeface="Roboto Light"/>
            </a:endParaRPr>
          </a:p>
          <a:p>
            <a:r>
              <a:rPr lang="en-GB" sz="1200" dirty="0">
                <a:latin typeface="Roboto Light"/>
                <a:ea typeface="Calibri"/>
                <a:cs typeface="Roboto Light"/>
              </a:rPr>
              <a:t>When customers place orders, they might want a lot of a few colours or just a little of many colours. This means the factory has to juggle a lot of different requests. </a:t>
            </a:r>
          </a:p>
          <a:p>
            <a:endParaRPr lang="en-GB" sz="1200" dirty="0">
              <a:latin typeface="Roboto Light"/>
              <a:ea typeface="Calibri"/>
              <a:cs typeface="Roboto Light"/>
            </a:endParaRPr>
          </a:p>
          <a:p>
            <a:r>
              <a:rPr lang="en-GB" sz="1200" dirty="0">
                <a:latin typeface="Roboto Light"/>
                <a:ea typeface="Calibri"/>
                <a:cs typeface="Roboto Light"/>
              </a:rPr>
              <a:t>So, factories have to figure out the best way to make all these products using what they already have. They can't just buy new machines or hire more people whenever they want because that costs money and affects their profit. So, they have to be really smart about how they use their resources, including their staff.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a:t>
            </a:fld>
            <a:endParaRPr lang="en-GB"/>
          </a:p>
        </p:txBody>
      </p:sp>
    </p:spTree>
    <p:extLst>
      <p:ext uri="{BB962C8B-B14F-4D97-AF65-F5344CB8AC3E}">
        <p14:creationId xmlns:p14="http://schemas.microsoft.com/office/powerpoint/2010/main" val="814966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1" i="1" dirty="0"/>
              <a:t>Question 8 - Fill in the table</a:t>
            </a:r>
            <a:endParaRPr lang="en-GB" dirty="0"/>
          </a:p>
          <a:p>
            <a:pPr algn="just"/>
            <a:r>
              <a:rPr lang="en-GB" dirty="0"/>
              <a:t>Discuss </a:t>
            </a:r>
            <a:r>
              <a:rPr lang="en-GB" dirty="0">
                <a:effectLst/>
              </a:rPr>
              <a:t>which </a:t>
            </a:r>
            <a:r>
              <a:rPr lang="en-GB" dirty="0"/>
              <a:t>group has made </a:t>
            </a:r>
            <a:r>
              <a:rPr lang="en-GB" dirty="0">
                <a:effectLst/>
              </a:rPr>
              <a:t>the </a:t>
            </a:r>
            <a:r>
              <a:rPr lang="en-GB" dirty="0"/>
              <a:t>greatest </a:t>
            </a:r>
            <a:r>
              <a:rPr lang="en-GB" dirty="0">
                <a:effectLst/>
              </a:rPr>
              <a:t>number of </a:t>
            </a:r>
            <a:r>
              <a:rPr lang="en-GB" dirty="0"/>
              <a:t>paper </a:t>
            </a:r>
            <a:r>
              <a:rPr lang="en-GB" dirty="0">
                <a:effectLst/>
              </a:rPr>
              <a:t>cups </a:t>
            </a:r>
            <a:r>
              <a:rPr lang="en-GB" dirty="0"/>
              <a:t>in Trial 2? Discuss which groups has made </a:t>
            </a:r>
            <a:r>
              <a:rPr lang="en-GB" dirty="0">
                <a:effectLst/>
              </a:rPr>
              <a:t>the </a:t>
            </a:r>
            <a:r>
              <a:rPr lang="en-GB" dirty="0"/>
              <a:t>greatest improvement across Trial </a:t>
            </a:r>
            <a:r>
              <a:rPr lang="en-GB" dirty="0">
                <a:effectLst/>
              </a:rPr>
              <a:t>1 and </a:t>
            </a:r>
            <a:r>
              <a:rPr lang="en-GB" dirty="0"/>
              <a:t>Trial </a:t>
            </a:r>
            <a:r>
              <a:rPr lang="en-GB" dirty="0">
                <a:effectLst/>
              </a:rPr>
              <a:t>2</a:t>
            </a:r>
            <a:r>
              <a:rPr lang="en-GB" dirty="0"/>
              <a:t>? Who has</a:t>
            </a:r>
            <a:r>
              <a:rPr lang="en-GB" dirty="0">
                <a:effectLst/>
              </a:rPr>
              <a:t> the </a:t>
            </a:r>
            <a:r>
              <a:rPr lang="en-GB" dirty="0"/>
              <a:t>greatest percentage increase? Did the teams all make the same changes and what were their reasons for the changes?</a:t>
            </a:r>
            <a:endParaRPr lang="en-GB" dirty="0">
              <a:cs typeface="Calibri"/>
            </a:endParaRPr>
          </a:p>
          <a:p>
            <a:endParaRPr lang="en-GB" dirty="0"/>
          </a:p>
          <a:p>
            <a:pPr algn="just"/>
            <a:endParaRPr lang="en-GB" dirty="0">
              <a:effectLst/>
              <a:cs typeface="Calibri"/>
            </a:endParaRPr>
          </a:p>
          <a:p>
            <a:pPr algn="just"/>
            <a:r>
              <a:rPr lang="en-GB" dirty="0"/>
              <a:t>Optional: Award </a:t>
            </a:r>
            <a:r>
              <a:rPr lang="en-GB" dirty="0">
                <a:effectLst/>
              </a:rPr>
              <a:t>the </a:t>
            </a:r>
            <a:r>
              <a:rPr lang="en-GB" dirty="0"/>
              <a:t>team with </a:t>
            </a:r>
            <a:r>
              <a:rPr lang="en-GB" dirty="0">
                <a:effectLst/>
              </a:rPr>
              <a:t>the </a:t>
            </a:r>
            <a:r>
              <a:rPr lang="en-GB" dirty="0"/>
              <a:t>greatest percentage increase with a prize</a:t>
            </a:r>
            <a:r>
              <a:rPr lang="en-GB" dirty="0">
                <a:effectLst/>
              </a:rPr>
              <a:t>. </a:t>
            </a:r>
            <a:endParaRPr lang="en-GB" dirty="0">
              <a:effectLst/>
              <a:cs typeface="Calibri" panose="020F0502020204030204"/>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29</a:t>
            </a:fld>
            <a:endParaRPr lang="en-GB"/>
          </a:p>
        </p:txBody>
      </p:sp>
    </p:spTree>
    <p:extLst>
      <p:ext uri="{BB962C8B-B14F-4D97-AF65-F5344CB8AC3E}">
        <p14:creationId xmlns:p14="http://schemas.microsoft.com/office/powerpoint/2010/main" val="1040112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ea typeface="Roboto Light" panose="02000000000000000000" pitchFamily="2" charset="0"/>
              </a:rPr>
              <a:t>Ask the students if they have heard of operational research. Often not many people have. (Text appears on click/moving forward).</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 answer on the slide can also be stated as “OR involves using maths to solve problems or make better decisions”. It is a little unspecific as an answer – that’s because OR is useful in many real-world situations!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OR is used today by many businesses – shops, airlines, architects, hospitals, local government and central government.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There are some in depth examples of OR on the following slides. Feel free to include your own.</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30</a:t>
            </a:fld>
            <a:endParaRPr lang="en-GB"/>
          </a:p>
        </p:txBody>
      </p:sp>
    </p:spTree>
    <p:extLst>
      <p:ext uri="{BB962C8B-B14F-4D97-AF65-F5344CB8AC3E}">
        <p14:creationId xmlns:p14="http://schemas.microsoft.com/office/powerpoint/2010/main" val="8191444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Calibri"/>
                <a:ea typeface="Roboto Light"/>
                <a:cs typeface="Calibri"/>
              </a:rPr>
              <a:t>The workshop that we just did is an example of "improving processes" which is an OR technique. An example of this in practice is how we supported Crimestoppers using this OR technique. </a:t>
            </a:r>
          </a:p>
          <a:p>
            <a:endParaRPr lang="en-GB" sz="1200" dirty="0">
              <a:latin typeface="Calibri"/>
              <a:ea typeface="Roboto Light" panose="02000000000000000000" pitchFamily="2" charset="0"/>
              <a:cs typeface="Calibri"/>
            </a:endParaRPr>
          </a:p>
          <a:p>
            <a:r>
              <a:rPr lang="en-GB" sz="1200" dirty="0">
                <a:latin typeface="Calibri"/>
                <a:ea typeface="Roboto Light" panose="02000000000000000000" pitchFamily="2" charset="0"/>
                <a:cs typeface="Calibri"/>
              </a:rPr>
              <a:t>Crimestoppers is a call centre where people call or fill out forms online to report information. They were getting busier and expected a 60% increase in calls and online forms. But they didn’t want to hire more staff and they still wanted to answer 90% of calls within 20 seconds. </a:t>
            </a:r>
          </a:p>
          <a:p>
            <a:endParaRPr lang="en-GB" sz="1200" dirty="0">
              <a:latin typeface="Calibri"/>
              <a:ea typeface="Roboto Light" panose="02000000000000000000" pitchFamily="2" charset="0"/>
              <a:cs typeface="Calibri"/>
            </a:endParaRPr>
          </a:p>
          <a:p>
            <a:r>
              <a:rPr lang="en-GB" sz="1200" dirty="0">
                <a:latin typeface="Calibri"/>
                <a:ea typeface="Roboto Light" panose="02000000000000000000" pitchFamily="2" charset="0"/>
                <a:cs typeface="Calibri"/>
              </a:rPr>
              <a:t>So, they looked at data about when the calls came in and how long it took to answer them. They used a computer programme to simulate different scenarios. This programmed helped them see what might happen if they changed things, like staff schedules or how the calls were handled. </a:t>
            </a:r>
          </a:p>
          <a:p>
            <a:endParaRPr lang="en-GB" sz="1200" dirty="0">
              <a:latin typeface="Calibri"/>
              <a:ea typeface="Roboto Light" panose="02000000000000000000" pitchFamily="2" charset="0"/>
              <a:cs typeface="Calibri"/>
            </a:endParaRPr>
          </a:p>
          <a:p>
            <a:r>
              <a:rPr lang="en-GB" sz="1200" dirty="0">
                <a:latin typeface="Calibri"/>
                <a:ea typeface="Roboto Light" panose="02000000000000000000" pitchFamily="2" charset="0"/>
                <a:cs typeface="Calibri"/>
              </a:rPr>
              <a:t>They found that they could re-direct calls during busy times to different types of staff members. For example, if the regular call handlers were busy, calls could go to shift leaders, and if they were also busy, they could go to online staff. </a:t>
            </a:r>
          </a:p>
          <a:p>
            <a:endParaRPr lang="en-GB" sz="1200" dirty="0">
              <a:latin typeface="Calibri"/>
              <a:ea typeface="Roboto Light" panose="02000000000000000000" pitchFamily="2" charset="0"/>
              <a:cs typeface="Calibri"/>
            </a:endParaRPr>
          </a:p>
          <a:p>
            <a:r>
              <a:rPr lang="en-GB" sz="1200" dirty="0">
                <a:latin typeface="Calibri"/>
                <a:ea typeface="Roboto Light" panose="02000000000000000000" pitchFamily="2" charset="0"/>
                <a:cs typeface="Calibri"/>
              </a:rPr>
              <a:t>With these changes, they were able to make their service better. They answered more calls on time and lost fewer calls. </a:t>
            </a:r>
          </a:p>
          <a:p>
            <a:endParaRPr lang="en-GB" sz="1200" dirty="0">
              <a:latin typeface="Calibri"/>
              <a:ea typeface="Roboto Light" panose="02000000000000000000" pitchFamily="2" charset="0"/>
              <a:cs typeface="Calibri"/>
            </a:endParaRPr>
          </a:p>
          <a:p>
            <a:r>
              <a:rPr lang="en-GB" sz="1200" dirty="0">
                <a:latin typeface="Calibri"/>
                <a:ea typeface="Roboto Light" panose="02000000000000000000" pitchFamily="2" charset="0"/>
                <a:cs typeface="Calibri"/>
              </a:rPr>
              <a:t>So by using a computer programme and visual software, they were able to figure out the best way to manage their workload without hiring more people.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31</a:t>
            </a:fld>
            <a:endParaRPr lang="en-GB"/>
          </a:p>
        </p:txBody>
      </p:sp>
    </p:spTree>
    <p:extLst>
      <p:ext uri="{BB962C8B-B14F-4D97-AF65-F5344CB8AC3E}">
        <p14:creationId xmlns:p14="http://schemas.microsoft.com/office/powerpoint/2010/main" val="2679680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a typeface="Roboto Light" panose="02000000000000000000" pitchFamily="2" charset="0"/>
              </a:rPr>
              <a:t>Please feel free to paraphrase the below:</a:t>
            </a:r>
          </a:p>
          <a:p>
            <a:endParaRPr lang="en-GB" sz="1200" dirty="0">
              <a:ea typeface="Roboto Light" panose="02000000000000000000" pitchFamily="2" charset="0"/>
            </a:endParaRPr>
          </a:p>
          <a:p>
            <a:r>
              <a:rPr lang="en-GB" sz="1200" dirty="0">
                <a:ea typeface="Roboto Light" panose="02000000000000000000" pitchFamily="2" charset="0"/>
              </a:rPr>
              <a:t>Supermarkets use teams of OR professionals to solve problems and make decisions, such as understanding consumer buying patterns, deciding how many staff they should allocate to a shift and calculating the optimal quantity and delivery times of their products.</a:t>
            </a:r>
          </a:p>
          <a:p>
            <a:endParaRPr lang="en-GB" sz="1200" dirty="0">
              <a:ea typeface="Roboto Light" panose="02000000000000000000" pitchFamily="2" charset="0"/>
            </a:endParaRPr>
          </a:p>
          <a:p>
            <a:r>
              <a:rPr lang="en-GB" sz="1200" dirty="0">
                <a:ea typeface="Roboto Light" panose="02000000000000000000" pitchFamily="2" charset="0"/>
              </a:rPr>
              <a:t>Supermarket loyalty cards, like a Tesco’s Clubcard, are a great example of OR in action. Loyalty cards let supermarkets track what their customers are buying, creating huge amounts of data for operational researchers to work with. They can use statistics to search for patterns in the data, attempting to predict how customers will behave in the future. </a:t>
            </a:r>
          </a:p>
          <a:p>
            <a:endParaRPr lang="en-GB" sz="1200" dirty="0">
              <a:ea typeface="Roboto Light" panose="02000000000000000000" pitchFamily="2" charset="0"/>
            </a:endParaRPr>
          </a:p>
          <a:p>
            <a:r>
              <a:rPr lang="en-GB" sz="1200" dirty="0">
                <a:ea typeface="Roboto Light" panose="02000000000000000000" pitchFamily="2" charset="0"/>
              </a:rPr>
              <a:t>For example, the data might show that people buy lots of milk on a Saturday, in which case the supermarket would know to stock up on Friday evening. It might also show that lots of people shop at certain times, or on a particular day, so the store managers would know to have more staff members working at that time. </a:t>
            </a:r>
          </a:p>
          <a:p>
            <a:endParaRPr lang="en-GB" sz="1200" dirty="0">
              <a:ea typeface="Roboto Light" panose="02000000000000000000" pitchFamily="2" charset="0"/>
            </a:endParaRPr>
          </a:p>
          <a:p>
            <a:r>
              <a:rPr lang="en-GB" sz="1200" dirty="0">
                <a:ea typeface="Roboto Light" panose="02000000000000000000" pitchFamily="2" charset="0"/>
              </a:rPr>
              <a:t>Most supermarkets also incorporate weather forecasting data, obtained from weather stations near each of their stores to optimise this further by making sure they have extra BBQ food in towns that are expecting sunny weekends.</a:t>
            </a:r>
          </a:p>
          <a:p>
            <a:endParaRPr lang="en-GB" sz="1200" dirty="0">
              <a:ea typeface="Roboto Light" panose="02000000000000000000" pitchFamily="2" charset="0"/>
            </a:endParaRPr>
          </a:p>
          <a:p>
            <a:r>
              <a:rPr lang="en-GB" sz="1200" dirty="0">
                <a:ea typeface="Roboto Light" panose="02000000000000000000" pitchFamily="2" charset="0"/>
              </a:rPr>
              <a:t>It’s easy to see what a big impact OR has on making the right decisions for supermarkets – helping them keep customers happy and make profits!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32</a:t>
            </a:fld>
            <a:endParaRPr lang="en-GB"/>
          </a:p>
        </p:txBody>
      </p:sp>
    </p:spTree>
    <p:extLst>
      <p:ext uri="{BB962C8B-B14F-4D97-AF65-F5344CB8AC3E}">
        <p14:creationId xmlns:p14="http://schemas.microsoft.com/office/powerpoint/2010/main" val="3267997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sz="1200" dirty="0"/>
          </a:p>
          <a:p>
            <a:r>
              <a:rPr lang="en-GB" sz="1200" dirty="0"/>
              <a:t>Operational researchers at places like British Airways are involved in a lot of decision-making.</a:t>
            </a:r>
          </a:p>
          <a:p>
            <a:r>
              <a:rPr lang="en-GB" sz="1200" dirty="0"/>
              <a:t> </a:t>
            </a:r>
          </a:p>
          <a:p>
            <a:r>
              <a:rPr lang="en-GB" sz="1200" dirty="0"/>
              <a:t>When you book a holiday, OR has been used to decide where an airline will fly to and how much they charge you for your ticket, using customer buying patterns and forecasting to predict demand.</a:t>
            </a:r>
          </a:p>
          <a:p>
            <a:endParaRPr lang="en-GB" dirty="0"/>
          </a:p>
          <a:p>
            <a:r>
              <a:rPr lang="en-GB" sz="1200" dirty="0"/>
              <a:t>When you arrive at the airport, OR has been used to minimise queueing times, and simulations are used to model the flow of passengers through the terminal to ensure staff members and equipment are in the right places at the right time.</a:t>
            </a:r>
          </a:p>
          <a:p>
            <a:endParaRPr lang="en-GB" dirty="0"/>
          </a:p>
          <a:p>
            <a:r>
              <a:rPr lang="en-GB" sz="1200" dirty="0"/>
              <a:t>When you board the plane, OR has helped choose a boarding strategy and ensure your plane leaves on time. OR is even used to forecast how many passengers are likely to cancel their holiday!</a:t>
            </a:r>
          </a:p>
          <a:p>
            <a:endParaRPr lang="en-GB" sz="1200" dirty="0"/>
          </a:p>
          <a:p>
            <a:r>
              <a:rPr lang="en-GB" sz="1200" dirty="0"/>
              <a:t>Just like supermarkets, airlines rely heavily on OR to make better, more informed decisions that result in better outcomes for their business.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33</a:t>
            </a:fld>
            <a:endParaRPr lang="en-GB"/>
          </a:p>
        </p:txBody>
      </p:sp>
    </p:spTree>
    <p:extLst>
      <p:ext uri="{BB962C8B-B14F-4D97-AF65-F5344CB8AC3E}">
        <p14:creationId xmlns:p14="http://schemas.microsoft.com/office/powerpoint/2010/main" val="7208260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dirty="0">
              <a:ea typeface="Roboto Light" panose="02000000000000000000" pitchFamily="2" charset="0"/>
            </a:endParaRPr>
          </a:p>
          <a:p>
            <a:r>
              <a:rPr lang="en-GB" dirty="0">
                <a:ea typeface="Roboto Light" panose="02000000000000000000" pitchFamily="2" charset="0"/>
              </a:rPr>
              <a:t>Some hospitals have dedicated OR teams to help with resource </a:t>
            </a:r>
            <a:r>
              <a:rPr lang="en-GB" b="1" dirty="0">
                <a:ea typeface="Roboto Light" panose="02000000000000000000" pitchFamily="2" charset="0"/>
              </a:rPr>
              <a:t>allocation</a:t>
            </a:r>
            <a:r>
              <a:rPr lang="en-GB" dirty="0">
                <a:ea typeface="Roboto Light" panose="02000000000000000000" pitchFamily="2" charset="0"/>
              </a:rPr>
              <a:t> – especially if they have multiple </a:t>
            </a:r>
            <a:r>
              <a:rPr lang="en-GB" b="1" dirty="0">
                <a:ea typeface="Roboto Light" panose="02000000000000000000" pitchFamily="2" charset="0"/>
              </a:rPr>
              <a:t>specialities</a:t>
            </a:r>
            <a:r>
              <a:rPr lang="en-GB" dirty="0">
                <a:ea typeface="Roboto Light" panose="02000000000000000000" pitchFamily="2" charset="0"/>
              </a:rPr>
              <a:t>. The OR staff </a:t>
            </a:r>
            <a:r>
              <a:rPr lang="en-GB" b="1" dirty="0">
                <a:ea typeface="Roboto Light" panose="02000000000000000000" pitchFamily="2" charset="0"/>
              </a:rPr>
              <a:t>allocate</a:t>
            </a:r>
            <a:r>
              <a:rPr lang="en-GB" dirty="0">
                <a:ea typeface="Roboto Light" panose="02000000000000000000" pitchFamily="2" charset="0"/>
              </a:rPr>
              <a:t> patients, equipment and surgical teams to operating theatres based on the urgency and specific requirements of each patient – some operations need specialist equipment and others do not and it’s not very efficient to have a ‘general’ patient in a ‘specialist’ surgery.</a:t>
            </a:r>
          </a:p>
          <a:p>
            <a:endParaRPr lang="en-GB" dirty="0">
              <a:ea typeface="Roboto Light" panose="02000000000000000000" pitchFamily="2" charset="0"/>
            </a:endParaRPr>
          </a:p>
          <a:p>
            <a:r>
              <a:rPr lang="en-GB" dirty="0">
                <a:ea typeface="Roboto Light" panose="02000000000000000000" pitchFamily="2" charset="0"/>
              </a:rPr>
              <a:t>The OR team have to set a schedule, which is made complicated by the fact that how long an operation takes can be hard to predict and an emergency patient might need immediate attention and throw off the rest of the rota!</a:t>
            </a:r>
            <a:br>
              <a:rPr lang="en-GB" dirty="0">
                <a:ea typeface="Roboto Light" panose="02000000000000000000" pitchFamily="2" charset="0"/>
              </a:rPr>
            </a:br>
            <a:br>
              <a:rPr lang="en-GB" dirty="0">
                <a:ea typeface="Roboto Light" panose="02000000000000000000" pitchFamily="2" charset="0"/>
              </a:rPr>
            </a:br>
            <a:r>
              <a:rPr lang="en-GB" dirty="0">
                <a:ea typeface="Roboto Light" panose="02000000000000000000" pitchFamily="2" charset="0"/>
              </a:rPr>
              <a:t>OR researchers designed an </a:t>
            </a:r>
            <a:r>
              <a:rPr lang="en-GB" b="1" dirty="0">
                <a:ea typeface="Roboto Light" panose="02000000000000000000" pitchFamily="2" charset="0"/>
              </a:rPr>
              <a:t>algorithm</a:t>
            </a:r>
            <a:r>
              <a:rPr lang="en-GB" dirty="0">
                <a:ea typeface="Roboto Light" panose="02000000000000000000" pitchFamily="2" charset="0"/>
              </a:rPr>
              <a:t> to </a:t>
            </a:r>
            <a:r>
              <a:rPr lang="en-GB" b="1" dirty="0">
                <a:ea typeface="Roboto Light" panose="02000000000000000000" pitchFamily="2" charset="0"/>
              </a:rPr>
              <a:t>optimise</a:t>
            </a:r>
            <a:r>
              <a:rPr lang="en-GB" dirty="0">
                <a:ea typeface="Roboto Light" panose="02000000000000000000" pitchFamily="2" charset="0"/>
              </a:rPr>
              <a:t> kidney transplant surgery – imagine somebody needs a kidney transplant and their family member is willing to be a donor, but is </a:t>
            </a:r>
            <a:r>
              <a:rPr lang="en-GB" b="1" dirty="0">
                <a:ea typeface="Roboto Light" panose="02000000000000000000" pitchFamily="2" charset="0"/>
              </a:rPr>
              <a:t>incompatible</a:t>
            </a:r>
            <a:r>
              <a:rPr lang="en-GB" dirty="0">
                <a:ea typeface="Roboto Light" panose="02000000000000000000" pitchFamily="2" charset="0"/>
              </a:rPr>
              <a:t>. The algorithm identifies patients in this situation and matches them up so they can swap donors, and both patients receive the kidney that they need.</a:t>
            </a:r>
          </a:p>
          <a:p>
            <a:endParaRPr lang="en-GB" dirty="0">
              <a:ea typeface="Roboto Light" panose="02000000000000000000" pitchFamily="2" charset="0"/>
            </a:endParaRPr>
          </a:p>
          <a:p>
            <a:r>
              <a:rPr lang="en-GB" dirty="0">
                <a:ea typeface="Roboto Light" panose="02000000000000000000" pitchFamily="2" charset="0"/>
              </a:rPr>
              <a:t>The surgery has to take place </a:t>
            </a:r>
            <a:r>
              <a:rPr lang="en-GB" b="1" dirty="0">
                <a:ea typeface="Roboto Light" panose="02000000000000000000" pitchFamily="2" charset="0"/>
              </a:rPr>
              <a:t>simultaneously</a:t>
            </a:r>
            <a:r>
              <a:rPr lang="en-GB" dirty="0">
                <a:ea typeface="Roboto Light" panose="02000000000000000000" pitchFamily="2" charset="0"/>
              </a:rPr>
              <a:t> to prevent anybody from backing out at the last minute, so the </a:t>
            </a:r>
            <a:r>
              <a:rPr lang="en-GB" b="1" dirty="0">
                <a:ea typeface="Roboto Light" panose="02000000000000000000" pitchFamily="2" charset="0"/>
              </a:rPr>
              <a:t>algorithm</a:t>
            </a:r>
            <a:r>
              <a:rPr lang="en-GB" dirty="0">
                <a:ea typeface="Roboto Light" panose="02000000000000000000" pitchFamily="2" charset="0"/>
              </a:rPr>
              <a:t> also has to take into account the nearest hospital with enough resources (theatres and surgical teams) to carry out the transplant when </a:t>
            </a:r>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34</a:t>
            </a:fld>
            <a:endParaRPr lang="en-GB"/>
          </a:p>
        </p:txBody>
      </p:sp>
    </p:spTree>
    <p:extLst>
      <p:ext uri="{BB962C8B-B14F-4D97-AF65-F5344CB8AC3E}">
        <p14:creationId xmlns:p14="http://schemas.microsoft.com/office/powerpoint/2010/main" val="2226183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Decision-making</a:t>
            </a:r>
            <a:r>
              <a:rPr lang="en-GB" baseline="0" dirty="0"/>
              <a:t> and problem-solving in business can be complicated and messy.  </a:t>
            </a:r>
          </a:p>
          <a:p>
            <a:pPr defTabSz="990752">
              <a:defRPr/>
            </a:pPr>
            <a:r>
              <a:rPr lang="en-GB" baseline="0" dirty="0"/>
              <a:t>It may not be clear what the main problem is, what the outcome of different actions may be or how well things are currently working, and there may be lots of different factors to consider. </a:t>
            </a:r>
          </a:p>
          <a:p>
            <a:pPr defTabSz="990752">
              <a:defRPr/>
            </a:pPr>
            <a:endParaRPr lang="en-GB" dirty="0"/>
          </a:p>
          <a:p>
            <a:pPr defTabSz="990752">
              <a:defRPr/>
            </a:pPr>
            <a:r>
              <a:rPr lang="en-GB" baseline="0" dirty="0"/>
              <a:t>For example, if things don’t go well when businesses make big changes, they might upset customers, slow down production or create a need for extra staff training. Any of these could have a negative impact on the business. OR can help to reduce the chances of this happening.</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35</a:t>
            </a:fld>
            <a:endParaRPr lang="en-GB"/>
          </a:p>
        </p:txBody>
      </p:sp>
    </p:spTree>
    <p:extLst>
      <p:ext uri="{BB962C8B-B14F-4D97-AF65-F5344CB8AC3E}">
        <p14:creationId xmlns:p14="http://schemas.microsoft.com/office/powerpoint/2010/main" val="3629426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commonly used OR techniques include:</a:t>
            </a:r>
          </a:p>
          <a:p>
            <a:endParaRPr lang="en-GB" dirty="0"/>
          </a:p>
          <a:p>
            <a:r>
              <a:rPr lang="en-GB" b="0" dirty="0"/>
              <a:t>Optimisation </a:t>
            </a:r>
            <a:r>
              <a:rPr lang="en-GB" dirty="0"/>
              <a:t>– making something more effective - depending on what variable is most important (manufacturing something quickly, or maximising</a:t>
            </a:r>
            <a:r>
              <a:rPr lang="en-GB" baseline="0" dirty="0"/>
              <a:t> profit?), optimisation will find the best use of limited resources.</a:t>
            </a:r>
          </a:p>
          <a:p>
            <a:endParaRPr lang="en-GB" baseline="0" dirty="0"/>
          </a:p>
          <a:p>
            <a:r>
              <a:rPr lang="en-GB" baseline="0" dirty="0"/>
              <a:t>Simulation – this modelling tool is fantastic when there are a lot of different ways to solve a problem as you can try lots of different solutions until you find the best one. It also allows something to be tested in a safe way, for example, organisations like the NHS have to be careful when making changes as lives could be at risk!</a:t>
            </a:r>
          </a:p>
          <a:p>
            <a:endParaRPr lang="en-GB" baseline="0" dirty="0"/>
          </a:p>
          <a:p>
            <a:r>
              <a:rPr lang="en-GB" baseline="0" dirty="0"/>
              <a:t>Forecasting – forecasting can be used to try and predict unknown factors, to help keep a business running smoothly. For example, estimating customer demand so companies know which goods to produce or forecasting the impact of rush hour traffic on a delivery route, so the driver can stay on schedule.</a:t>
            </a:r>
          </a:p>
          <a:p>
            <a:endParaRPr lang="en-GB" baseline="0" dirty="0"/>
          </a:p>
          <a:p>
            <a:r>
              <a:rPr lang="en-GB" baseline="0" dirty="0"/>
              <a:t>Also many more techniques – including algorithms! </a:t>
            </a:r>
            <a:endParaRPr lang="en-GB" dirty="0"/>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36</a:t>
            </a:fld>
            <a:endParaRPr lang="en-GB"/>
          </a:p>
        </p:txBody>
      </p:sp>
    </p:spTree>
    <p:extLst>
      <p:ext uri="{BB962C8B-B14F-4D97-AF65-F5344CB8AC3E}">
        <p14:creationId xmlns:p14="http://schemas.microsoft.com/office/powerpoint/2010/main" val="1405689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So where can OR take you? Employers who recruit for O.R. analyst are large and varied, spanning across all different industries. </a:t>
            </a:r>
          </a:p>
          <a:p>
            <a:pPr algn="just"/>
            <a:r>
              <a:rPr lang="en-GB" dirty="0"/>
              <a:t>So this is a non-exhaustive list of businesses that use OR. These are not endorsed by the OR Society but are designed to show the variety of careers in OR. </a:t>
            </a:r>
            <a:endParaRPr lang="en-GB" dirty="0">
              <a:cs typeface="Calibri"/>
            </a:endParaRPr>
          </a:p>
          <a:p>
            <a:pPr algn="just"/>
            <a:r>
              <a:rPr lang="en-GB" dirty="0"/>
              <a:t>As you can see from the slide, there are various organisations across so many industries that use OR. For example, the government is a big employer of OR analysts, with more than 25 government departments and agencies relying on OR analysts to help them find solutions to complex managements problems. Other organisations from other industries also rely on OR analysts like, EY, British Airways, IBM and the Royal Bank of Scotland just to name a few!</a:t>
            </a:r>
            <a:endParaRPr lang="en-GB" dirty="0">
              <a:cs typeface="Calibri"/>
            </a:endParaRPr>
          </a:p>
          <a:p>
            <a:pPr algn="just"/>
            <a:r>
              <a:rPr lang="en-GB" dirty="0"/>
              <a:t>OR analysis will typically work with colleagues in areas such as economics, statistics, social research and science.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37</a:t>
            </a:fld>
            <a:endParaRPr lang="en-GB"/>
          </a:p>
        </p:txBody>
      </p:sp>
    </p:spTree>
    <p:extLst>
      <p:ext uri="{BB962C8B-B14F-4D97-AF65-F5344CB8AC3E}">
        <p14:creationId xmlns:p14="http://schemas.microsoft.com/office/powerpoint/2010/main" val="1523165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are interested in OR here are a few next steps. You can continue studying Maths at GCSE and A Level and then further on into university.</a:t>
            </a:r>
          </a:p>
          <a:p>
            <a:r>
              <a:rPr lang="en-GB" dirty="0"/>
              <a:t>Not many universities offer OR degrees, although some offer maths and OR degrees or similar. OR is often a module in a maths or business studies degree and can be hard to find on its own.</a:t>
            </a:r>
            <a:r>
              <a:rPr lang="en-US" dirty="0"/>
              <a:t> </a:t>
            </a:r>
            <a:endParaRPr lang="en-GB" dirty="0"/>
          </a:p>
          <a:p>
            <a:r>
              <a:rPr lang="en-GB" dirty="0"/>
              <a:t> </a:t>
            </a:r>
            <a:endParaRPr lang="en-GB" dirty="0">
              <a:cs typeface="Calibri"/>
            </a:endParaRPr>
          </a:p>
          <a:p>
            <a:r>
              <a:rPr lang="en-GB" dirty="0"/>
              <a:t>STEM degrees (science, technology, engineering and maths) show a skill set and analytical way of thinking that is often beneficial to people working in OR and are a good alternative to an (often elusive) OR degree.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38</a:t>
            </a:fld>
            <a:endParaRPr lang="en-GB"/>
          </a:p>
        </p:txBody>
      </p:sp>
    </p:spTree>
    <p:extLst>
      <p:ext uri="{BB962C8B-B14F-4D97-AF65-F5344CB8AC3E}">
        <p14:creationId xmlns:p14="http://schemas.microsoft.com/office/powerpoint/2010/main" val="889418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ea typeface="Calibri"/>
                <a:cs typeface="Calibri"/>
              </a:rPr>
              <a:t>This means the factory has to be efficient, which means it has to work in a way that gets the right results with little wasted effort. </a:t>
            </a:r>
            <a:endParaRPr lang="en-GB" dirty="0"/>
          </a:p>
          <a:p>
            <a:pPr>
              <a:defRPr/>
            </a:pPr>
            <a:r>
              <a:rPr lang="en-GB" dirty="0">
                <a:ea typeface="Calibri"/>
                <a:cs typeface="Calibri"/>
              </a:rPr>
              <a:t>In order to do this, factories will look at improving their processes, so they will look to improve the usefulness, the timeliness and the quality (so how good something is). </a:t>
            </a:r>
            <a:endParaRPr lang="en-GB" dirty="0"/>
          </a:p>
          <a:p>
            <a:pPr>
              <a:defRPr/>
            </a:pPr>
            <a:r>
              <a:rPr lang="en-GB" dirty="0">
                <a:ea typeface="Calibri"/>
                <a:cs typeface="Calibri"/>
              </a:rPr>
              <a:t>This idea of improving processes is a technique that falls under "operational research". Operational research is used to identify areas that need improving and to make those processes better. A key technique to figure out how to improve processes and make things more efficient, is to use simulation.</a:t>
            </a:r>
          </a:p>
          <a:p>
            <a:pPr>
              <a:defRPr/>
            </a:pPr>
            <a:r>
              <a:rPr lang="en-GB" dirty="0">
                <a:ea typeface="Calibri"/>
                <a:cs typeface="Calibri"/>
              </a:rPr>
              <a:t>Simulation means modelling a process. So businesses might simulate a process, identify what needs to be improved and make suggestions on how to improve this, and then simulate the process again using these changes. Using simulation to try out new changes means that you are making more informed decisions and are less likely to fail since you are trying out changes ahead of time. </a:t>
            </a:r>
            <a:endParaRPr lang="en-GB" dirty="0"/>
          </a:p>
          <a:p>
            <a:pPr>
              <a:defRPr/>
            </a:pPr>
            <a:endParaRPr lang="en-GB" sz="1800" dirty="0">
              <a:latin typeface="Roboto Light" panose="02000000000000000000" pitchFamily="2" charset="0"/>
              <a:ea typeface="Calibri" panose="020F0502020204030204" pitchFamily="34" charset="0"/>
              <a:cs typeface="Calibri" panose="020F0502020204030204" pitchFamily="34" charset="0"/>
            </a:endParaRPr>
          </a:p>
          <a:p>
            <a:r>
              <a:rPr lang="en-GB" sz="1800" dirty="0">
                <a:effectLst/>
                <a:latin typeface="Roboto Light"/>
                <a:ea typeface="Calibri"/>
                <a:cs typeface="Roboto Light"/>
              </a:rPr>
              <a:t>So an example of this will be what we are doing in this workshop where students will run the process of making paper </a:t>
            </a:r>
            <a:r>
              <a:rPr lang="en-GB" sz="1800" dirty="0">
                <a:latin typeface="Roboto Light"/>
                <a:ea typeface="Calibri"/>
                <a:cs typeface="Roboto Light"/>
              </a:rPr>
              <a:t>cups. We will then consider</a:t>
            </a:r>
            <a:r>
              <a:rPr lang="en-GB" sz="1800" dirty="0">
                <a:effectLst/>
                <a:latin typeface="Roboto Light"/>
                <a:ea typeface="Calibri"/>
                <a:cs typeface="Roboto Light"/>
              </a:rPr>
              <a:t> where you can make improvements and make changes based on what you have found to produce more cups.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a:t>
            </a:fld>
            <a:endParaRPr lang="en-GB"/>
          </a:p>
        </p:txBody>
      </p:sp>
    </p:spTree>
    <p:extLst>
      <p:ext uri="{BB962C8B-B14F-4D97-AF65-F5344CB8AC3E}">
        <p14:creationId xmlns:p14="http://schemas.microsoft.com/office/powerpoint/2010/main" val="1984133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more information on OR and how to get into OR, visit the OR Society website or twitter. Any questions?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39</a:t>
            </a:fld>
            <a:endParaRPr lang="en-GB"/>
          </a:p>
        </p:txBody>
      </p:sp>
    </p:spTree>
    <p:extLst>
      <p:ext uri="{BB962C8B-B14F-4D97-AF65-F5344CB8AC3E}">
        <p14:creationId xmlns:p14="http://schemas.microsoft.com/office/powerpoint/2010/main" val="96640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Student worksheet – Question 1 - What did you notice?</a:t>
            </a:r>
            <a:endParaRPr lang="en-GB" dirty="0"/>
          </a:p>
          <a:p>
            <a:endParaRPr lang="en-GB" b="1" i="1" dirty="0"/>
          </a:p>
          <a:p>
            <a:r>
              <a:rPr lang="en-GB" dirty="0"/>
              <a:t>Tell </a:t>
            </a:r>
            <a:r>
              <a:rPr lang="en-GB" dirty="0">
                <a:effectLst/>
              </a:rPr>
              <a:t>the class that they </a:t>
            </a:r>
            <a:r>
              <a:rPr lang="en-GB" dirty="0"/>
              <a:t>will </a:t>
            </a:r>
            <a:r>
              <a:rPr lang="en-GB" dirty="0">
                <a:effectLst/>
              </a:rPr>
              <a:t>be </a:t>
            </a:r>
            <a:r>
              <a:rPr lang="en-GB" dirty="0"/>
              <a:t>helping their chosen animal in the animal race by </a:t>
            </a:r>
            <a:r>
              <a:rPr lang="en-GB" dirty="0">
                <a:effectLst/>
              </a:rPr>
              <a:t>making </a:t>
            </a:r>
            <a:r>
              <a:rPr lang="en-GB" dirty="0"/>
              <a:t>paper </a:t>
            </a:r>
            <a:r>
              <a:rPr lang="en-GB" dirty="0">
                <a:effectLst/>
              </a:rPr>
              <a:t>cups. Ask the class to decide what </a:t>
            </a:r>
            <a:r>
              <a:rPr lang="en-GB" dirty="0"/>
              <a:t>animal they </a:t>
            </a:r>
            <a:r>
              <a:rPr lang="en-GB" dirty="0">
                <a:effectLst/>
              </a:rPr>
              <a:t>will be </a:t>
            </a:r>
            <a:r>
              <a:rPr lang="en-GB" dirty="0"/>
              <a:t>representing </a:t>
            </a:r>
            <a:r>
              <a:rPr lang="en-GB" dirty="0">
                <a:effectLst/>
              </a:rPr>
              <a:t>and </a:t>
            </a:r>
            <a:r>
              <a:rPr lang="en-GB" dirty="0"/>
              <a:t>making paper </a:t>
            </a:r>
            <a:r>
              <a:rPr lang="en-GB" dirty="0">
                <a:effectLst/>
              </a:rPr>
              <a:t>cups for.</a:t>
            </a:r>
            <a:endParaRPr lang="en-GB" dirty="0">
              <a:cs typeface="Calibri"/>
            </a:endParaRPr>
          </a:p>
          <a:p>
            <a:r>
              <a:rPr lang="en-GB" dirty="0">
                <a:effectLst/>
              </a:rPr>
              <a:t>Get each person to make a paper cup following the instructions on their sheet or on the board</a:t>
            </a:r>
            <a:r>
              <a:rPr lang="en-GB" dirty="0"/>
              <a:t>. You can also make a paper cup with the students so they can follow along (slides 5 – 13).</a:t>
            </a:r>
            <a:endParaRPr lang="en-GB" b="1" dirty="0">
              <a:latin typeface="Calibri"/>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4</a:t>
            </a:fld>
            <a:endParaRPr lang="en-GB"/>
          </a:p>
        </p:txBody>
      </p:sp>
    </p:spTree>
    <p:extLst>
      <p:ext uri="{BB962C8B-B14F-4D97-AF65-F5344CB8AC3E}">
        <p14:creationId xmlns:p14="http://schemas.microsoft.com/office/powerpoint/2010/main" val="3150723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Question 1 on student worksheet </a:t>
            </a:r>
          </a:p>
          <a:p>
            <a:endParaRPr lang="en-GB" dirty="0">
              <a:cs typeface="Calibri"/>
            </a:endParaRPr>
          </a:p>
          <a:p>
            <a:r>
              <a:rPr lang="en-GB" dirty="0"/>
              <a:t>Slide 14 – Give them 3 minutes to think about and write down how long it took them and why. Had they made paper cups before? Did the folding part take longer than the other parts? Did they draw a very complicated pattern or design?</a:t>
            </a:r>
          </a:p>
          <a:p>
            <a:r>
              <a:rPr lang="en-GB" dirty="0"/>
              <a:t>Get them to fill out </a:t>
            </a:r>
            <a:r>
              <a:rPr lang="en-GB" i="1" dirty="0"/>
              <a:t>Question 1 - What did you notice? </a:t>
            </a:r>
            <a:r>
              <a:rPr lang="en-GB" dirty="0"/>
              <a:t>On the student worksheet</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14</a:t>
            </a:fld>
            <a:endParaRPr lang="en-GB"/>
          </a:p>
        </p:txBody>
      </p:sp>
    </p:spTree>
    <p:extLst>
      <p:ext uri="{BB962C8B-B14F-4D97-AF65-F5344CB8AC3E}">
        <p14:creationId xmlns:p14="http://schemas.microsoft.com/office/powerpoint/2010/main" val="3062884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Student Worksheet - Question 2 &amp; 3 - How many paper cups did you make in 2 minutes?</a:t>
            </a:r>
            <a:endParaRPr lang="en-GB" dirty="0"/>
          </a:p>
          <a:p>
            <a:endParaRPr lang="en-GB" dirty="0"/>
          </a:p>
          <a:p>
            <a:pPr algn="l"/>
            <a:r>
              <a:rPr lang="en-GB" spc="0" dirty="0"/>
              <a:t>Organise students into teams of 8 - the team sizes can be changed depending on size of group but should be in multiples of 4. </a:t>
            </a:r>
            <a:br>
              <a:rPr lang="en-GB" spc="0" dirty="0"/>
            </a:br>
            <a:r>
              <a:rPr lang="en-GB" spc="0" dirty="0"/>
              <a:t>Give them a minute to organise their team structure.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15</a:t>
            </a:fld>
            <a:endParaRPr lang="en-GB"/>
          </a:p>
        </p:txBody>
      </p:sp>
    </p:spTree>
    <p:extLst>
      <p:ext uri="{BB962C8B-B14F-4D97-AF65-F5344CB8AC3E}">
        <p14:creationId xmlns:p14="http://schemas.microsoft.com/office/powerpoint/2010/main" val="1767870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i="1" dirty="0">
                <a:effectLst/>
                <a:latin typeface="Roboto Light"/>
                <a:ea typeface="Calibri"/>
                <a:cs typeface="Roboto Light"/>
              </a:rPr>
              <a:t>Student Worksheet - Question 2</a:t>
            </a:r>
            <a:r>
              <a:rPr lang="en-GB" sz="1800" b="1" i="1" dirty="0">
                <a:latin typeface="Roboto Light"/>
                <a:ea typeface="Calibri"/>
                <a:cs typeface="Roboto Light"/>
              </a:rPr>
              <a:t> </a:t>
            </a:r>
            <a:r>
              <a:rPr lang="en-GB" sz="1800" b="1" i="1" dirty="0">
                <a:effectLst/>
                <a:latin typeface="Roboto Light"/>
                <a:ea typeface="Calibri"/>
                <a:cs typeface="Roboto Light"/>
              </a:rPr>
              <a:t> -</a:t>
            </a:r>
            <a:r>
              <a:rPr lang="en-GB" sz="1800" b="1" i="1" dirty="0">
                <a:latin typeface="Roboto Light"/>
                <a:ea typeface="Calibri"/>
                <a:cs typeface="Roboto Light"/>
              </a:rPr>
              <a:t> </a:t>
            </a:r>
            <a:r>
              <a:rPr lang="en-GB" sz="1800" i="1" dirty="0">
                <a:effectLst/>
                <a:latin typeface="Roboto Light"/>
                <a:ea typeface="Calibri"/>
                <a:cs typeface="Roboto Light"/>
              </a:rPr>
              <a:t> </a:t>
            </a:r>
            <a:r>
              <a:rPr lang="en-GB" sz="1800" b="1" i="1" dirty="0">
                <a:effectLst/>
                <a:latin typeface="Roboto Light"/>
                <a:ea typeface="Calibri"/>
                <a:cs typeface="Roboto Light"/>
              </a:rPr>
              <a:t>How many paper cups did you make in 2 minutes?</a:t>
            </a:r>
            <a:endParaRPr lang="en-GB" sz="1800" dirty="0">
              <a:effectLst/>
              <a:latin typeface="Roboto Light"/>
              <a:ea typeface="Calibri"/>
              <a:cs typeface="Roboto Light"/>
            </a:endParaRPr>
          </a:p>
          <a:p>
            <a:pPr>
              <a:spcAft>
                <a:spcPts val="0"/>
              </a:spcAft>
            </a:pPr>
            <a:r>
              <a:rPr lang="en-GB" sz="1800" dirty="0">
                <a:effectLst/>
                <a:latin typeface="Roboto Light"/>
                <a:ea typeface="Calibri"/>
                <a:cs typeface="Roboto Light"/>
              </a:rPr>
              <a:t> </a:t>
            </a:r>
          </a:p>
          <a:p>
            <a:pPr algn="just"/>
            <a:r>
              <a:rPr lang="en-GB" dirty="0">
                <a:effectLst/>
              </a:rPr>
              <a:t>The aim is for each team to make as many of the same paper cups as possible in 2 minutes. For each sub task ensure there is an equal number of people (e.g</a:t>
            </a:r>
            <a:r>
              <a:rPr lang="en-GB" dirty="0"/>
              <a:t>., </a:t>
            </a:r>
            <a:r>
              <a:rPr lang="en-GB" dirty="0">
                <a:effectLst/>
              </a:rPr>
              <a:t>two for folding / two for shaping / two for moulding / two for designing).</a:t>
            </a:r>
            <a:endParaRPr lang="en-GB" dirty="0"/>
          </a:p>
          <a:p>
            <a:pPr algn="just"/>
            <a:r>
              <a:rPr lang="en-GB" dirty="0"/>
              <a:t>Students will be working an assembly line format so those in the folding stage will be folding as many papers as possible and handing them over to the students in the shaping stage. The students in the shaping stage will be shaping the papers they received from the students in the folding stage and handing them over to the students in the moulding stage etc. </a:t>
            </a:r>
          </a:p>
          <a:p>
            <a:pPr algn="just"/>
            <a:r>
              <a:rPr lang="en-GB" dirty="0">
                <a:effectLst/>
              </a:rPr>
              <a:t>Highlight that the students should be drawing the </a:t>
            </a:r>
            <a:r>
              <a:rPr lang="en-GB" dirty="0"/>
              <a:t>animal </a:t>
            </a:r>
            <a:r>
              <a:rPr lang="en-GB" dirty="0">
                <a:effectLst/>
              </a:rPr>
              <a:t>the same size and on the same part of the cup to ensure fairness and quality control.</a:t>
            </a:r>
            <a:endParaRPr lang="en-GB" dirty="0"/>
          </a:p>
          <a:p>
            <a:pPr algn="just"/>
            <a:r>
              <a:rPr lang="en-GB" dirty="0"/>
              <a:t>Once the students are ready, start the 2-minute timer on the slide. </a:t>
            </a:r>
          </a:p>
          <a:p>
            <a:pPr algn="just"/>
            <a:endParaRPr lang="en-GB" dirty="0"/>
          </a:p>
          <a:p>
            <a:pPr algn="just">
              <a:spcAft>
                <a:spcPts val="0"/>
              </a:spcAft>
            </a:pPr>
            <a:endParaRPr lang="en-GB" dirty="0">
              <a:ea typeface="Calibri"/>
              <a:cs typeface="Calibri"/>
            </a:endParaRPr>
          </a:p>
          <a:p>
            <a:pPr algn="just"/>
            <a:r>
              <a:rPr lang="en-GB" dirty="0"/>
              <a:t>Once the students are ready, start the 2-minute timer on the slide by click once.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16</a:t>
            </a:fld>
            <a:endParaRPr lang="en-GB"/>
          </a:p>
        </p:txBody>
      </p:sp>
    </p:spTree>
    <p:extLst>
      <p:ext uri="{BB962C8B-B14F-4D97-AF65-F5344CB8AC3E}">
        <p14:creationId xmlns:p14="http://schemas.microsoft.com/office/powerpoint/2010/main" val="1228896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1" i="1" dirty="0"/>
              <a:t>Student Worksheet - Question 2 &amp; 3 - How many paper cups did you make in 2 minutes?</a:t>
            </a:r>
            <a:endParaRPr lang="en-GB" dirty="0"/>
          </a:p>
          <a:p>
            <a:pPr algn="just"/>
            <a:endParaRPr lang="en-GB" b="1" i="1" dirty="0"/>
          </a:p>
          <a:p>
            <a:pPr algn="just"/>
            <a:r>
              <a:rPr lang="en-GB" dirty="0"/>
              <a:t>Get the students to fill out </a:t>
            </a:r>
            <a:r>
              <a:rPr lang="en-GB" i="1" dirty="0"/>
              <a:t>Question 2 – How many paper cups was your team able to make in 2 minutes? </a:t>
            </a:r>
            <a:r>
              <a:rPr lang="en-GB" dirty="0"/>
              <a:t>On the student worksheet. </a:t>
            </a:r>
          </a:p>
          <a:p>
            <a:pPr algn="just"/>
            <a:r>
              <a:rPr lang="en-GB" dirty="0"/>
              <a:t>Get the students to fill out the table in </a:t>
            </a:r>
            <a:r>
              <a:rPr lang="en-GB" i="1" dirty="0"/>
              <a:t>Question 3</a:t>
            </a:r>
            <a:r>
              <a:rPr lang="en-GB" dirty="0"/>
              <a:t> of the student workshop. Students need to record the number of cups made at each stage in the table and the number that passed the entire process at the end.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17</a:t>
            </a:fld>
            <a:endParaRPr lang="en-GB"/>
          </a:p>
        </p:txBody>
      </p:sp>
    </p:spTree>
    <p:extLst>
      <p:ext uri="{BB962C8B-B14F-4D97-AF65-F5344CB8AC3E}">
        <p14:creationId xmlns:p14="http://schemas.microsoft.com/office/powerpoint/2010/main" val="1905985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dirty="0"/>
              <a:t>Student Worksheet – Question 4 – Fill in the table</a:t>
            </a:r>
            <a:endParaRPr lang="en-GB" dirty="0"/>
          </a:p>
          <a:p>
            <a:endParaRPr lang="en-GB" b="1" i="1" dirty="0"/>
          </a:p>
          <a:p>
            <a:r>
              <a:rPr lang="en-GB" dirty="0"/>
              <a:t>Now </a:t>
            </a:r>
            <a:r>
              <a:rPr lang="en-GB" baseline="0" dirty="0"/>
              <a:t>the </a:t>
            </a:r>
            <a:r>
              <a:rPr lang="en-GB" dirty="0"/>
              <a:t>whole team will work together </a:t>
            </a:r>
            <a:r>
              <a:rPr lang="en-GB" baseline="0" dirty="0"/>
              <a:t>to make </a:t>
            </a:r>
            <a:r>
              <a:rPr lang="en-GB" dirty="0"/>
              <a:t>as many cups as possible in </a:t>
            </a:r>
            <a:r>
              <a:rPr lang="en-GB" baseline="0" dirty="0"/>
              <a:t>each stage. </a:t>
            </a:r>
            <a:r>
              <a:rPr lang="en-GB" dirty="0"/>
              <a:t>For example, all 8 team members will first work together to fold as many paper cups as possible in one and then record </a:t>
            </a:r>
            <a:r>
              <a:rPr lang="en-GB" baseline="0" dirty="0"/>
              <a:t>in the </a:t>
            </a:r>
            <a:r>
              <a:rPr lang="en-GB" dirty="0"/>
              <a:t>table in </a:t>
            </a:r>
            <a:r>
              <a:rPr lang="en-GB" i="1" dirty="0"/>
              <a:t>Question 4 </a:t>
            </a:r>
            <a:r>
              <a:rPr lang="en-GB" dirty="0"/>
              <a:t>of the student worksheet how many each student made</a:t>
            </a:r>
            <a:r>
              <a:rPr lang="en-GB" baseline="0" dirty="0"/>
              <a:t>. </a:t>
            </a:r>
            <a:r>
              <a:rPr lang="en-GB" dirty="0"/>
              <a:t>This will be repeated across each stage.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18</a:t>
            </a:fld>
            <a:endParaRPr lang="en-GB"/>
          </a:p>
        </p:txBody>
      </p:sp>
    </p:spTree>
    <p:extLst>
      <p:ext uri="{BB962C8B-B14F-4D97-AF65-F5344CB8AC3E}">
        <p14:creationId xmlns:p14="http://schemas.microsoft.com/office/powerpoint/2010/main" val="2812408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1/16/2025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1/16/2025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18" Type="http://schemas.openxmlformats.org/officeDocument/2006/relationships/image" Target="../media/image38.png"/><Relationship Id="rId26" Type="http://schemas.openxmlformats.org/officeDocument/2006/relationships/image" Target="../media/image46.jpeg"/><Relationship Id="rId3" Type="http://schemas.openxmlformats.org/officeDocument/2006/relationships/image" Target="../media/image23.jpeg"/><Relationship Id="rId21" Type="http://schemas.openxmlformats.org/officeDocument/2006/relationships/image" Target="../media/image41.jpeg"/><Relationship Id="rId7" Type="http://schemas.openxmlformats.org/officeDocument/2006/relationships/image" Target="../media/image27.jpeg"/><Relationship Id="rId12" Type="http://schemas.openxmlformats.org/officeDocument/2006/relationships/image" Target="../media/image32.png"/><Relationship Id="rId17" Type="http://schemas.openxmlformats.org/officeDocument/2006/relationships/image" Target="../media/image37.png"/><Relationship Id="rId25" Type="http://schemas.openxmlformats.org/officeDocument/2006/relationships/image" Target="../media/image45.jpeg"/><Relationship Id="rId2" Type="http://schemas.openxmlformats.org/officeDocument/2006/relationships/notesSlide" Target="../notesSlides/notesSlide28.xml"/><Relationship Id="rId16" Type="http://schemas.openxmlformats.org/officeDocument/2006/relationships/image" Target="../media/image36.jpeg"/><Relationship Id="rId20" Type="http://schemas.openxmlformats.org/officeDocument/2006/relationships/image" Target="../media/image40.png"/><Relationship Id="rId29" Type="http://schemas.openxmlformats.org/officeDocument/2006/relationships/image" Target="../media/image49.png"/><Relationship Id="rId1" Type="http://schemas.openxmlformats.org/officeDocument/2006/relationships/slideLayout" Target="../slideLayouts/slideLayout4.xml"/><Relationship Id="rId6" Type="http://schemas.openxmlformats.org/officeDocument/2006/relationships/image" Target="../media/image26.png"/><Relationship Id="rId11" Type="http://schemas.openxmlformats.org/officeDocument/2006/relationships/image" Target="../media/image31.jpeg"/><Relationship Id="rId24" Type="http://schemas.openxmlformats.org/officeDocument/2006/relationships/image" Target="../media/image44.jpeg"/><Relationship Id="rId5" Type="http://schemas.openxmlformats.org/officeDocument/2006/relationships/image" Target="../media/image25.png"/><Relationship Id="rId15" Type="http://schemas.openxmlformats.org/officeDocument/2006/relationships/image" Target="../media/image35.png"/><Relationship Id="rId23" Type="http://schemas.openxmlformats.org/officeDocument/2006/relationships/image" Target="../media/image43.png"/><Relationship Id="rId28" Type="http://schemas.openxmlformats.org/officeDocument/2006/relationships/image" Target="../media/image48.png"/><Relationship Id="rId10" Type="http://schemas.openxmlformats.org/officeDocument/2006/relationships/image" Target="../media/image30.jpeg"/><Relationship Id="rId19" Type="http://schemas.openxmlformats.org/officeDocument/2006/relationships/image" Target="../media/image39.png"/><Relationship Id="rId4" Type="http://schemas.openxmlformats.org/officeDocument/2006/relationships/image" Target="../media/image24.gif"/><Relationship Id="rId9" Type="http://schemas.openxmlformats.org/officeDocument/2006/relationships/image" Target="../media/image29.jpeg"/><Relationship Id="rId14" Type="http://schemas.openxmlformats.org/officeDocument/2006/relationships/image" Target="../media/image34.png"/><Relationship Id="rId22" Type="http://schemas.openxmlformats.org/officeDocument/2006/relationships/image" Target="../media/image42.png"/><Relationship Id="rId27" Type="http://schemas.openxmlformats.org/officeDocument/2006/relationships/image" Target="../media/image47.png"/><Relationship Id="rId30" Type="http://schemas.openxmlformats.org/officeDocument/2006/relationships/image" Target="../media/image5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theorsociety.com/"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Improving Processes – Paper Cups</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Operational Research</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January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6B2929C-D459-A2BA-B2DC-177F43E73713}"/>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D412F99B-A687-AE84-3860-379C74615D96}"/>
              </a:ext>
            </a:extLst>
          </p:cNvPr>
          <p:cNvSpPr>
            <a:spLocks noGrp="1"/>
          </p:cNvSpPr>
          <p:nvPr>
            <p:ph idx="1"/>
          </p:nvPr>
        </p:nvSpPr>
        <p:spPr/>
        <p:txBody>
          <a:bodyPr/>
          <a:lstStyle/>
          <a:p>
            <a:r>
              <a:rPr lang="en-GB" b="0" dirty="0"/>
              <a:t>Should look like this…</a:t>
            </a:r>
          </a:p>
          <a:p>
            <a:endParaRPr lang="en-GB" dirty="0"/>
          </a:p>
        </p:txBody>
      </p:sp>
      <p:pic>
        <p:nvPicPr>
          <p:cNvPr id="7" name="Picture 2">
            <a:extLst>
              <a:ext uri="{FF2B5EF4-FFF2-40B4-BE49-F238E27FC236}">
                <a16:creationId xmlns:a16="http://schemas.microsoft.com/office/drawing/2014/main" id="{0F51C1B3-9E12-AD01-AF08-A2F2BB244C13}"/>
              </a:ext>
            </a:extLst>
          </p:cNvPr>
          <p:cNvPicPr>
            <a:picLocks noChangeAspect="1" noChangeArrowheads="1"/>
          </p:cNvPicPr>
          <p:nvPr/>
        </p:nvPicPr>
        <p:blipFill>
          <a:blip r:embed="rId2" cstate="print"/>
          <a:srcRect/>
          <a:stretch>
            <a:fillRect/>
          </a:stretch>
        </p:blipFill>
        <p:spPr bwMode="auto">
          <a:xfrm>
            <a:off x="4409600" y="2799243"/>
            <a:ext cx="3372800" cy="3499478"/>
          </a:xfrm>
          <a:prstGeom prst="rect">
            <a:avLst/>
          </a:prstGeom>
          <a:noFill/>
          <a:ln w="9525">
            <a:solidFill>
              <a:schemeClr val="tx1"/>
            </a:solidFill>
            <a:miter lim="800000"/>
            <a:headEnd/>
            <a:tailEnd/>
          </a:ln>
          <a:effectLst/>
        </p:spPr>
      </p:pic>
    </p:spTree>
    <p:extLst>
      <p:ext uri="{BB962C8B-B14F-4D97-AF65-F5344CB8AC3E}">
        <p14:creationId xmlns:p14="http://schemas.microsoft.com/office/powerpoint/2010/main" val="2314138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037AA0-D1D0-0F84-F90F-520EAEEE256D}"/>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C2ADE57E-E932-B523-6684-7327B7AAFF9E}"/>
              </a:ext>
            </a:extLst>
          </p:cNvPr>
          <p:cNvSpPr>
            <a:spLocks noGrp="1"/>
          </p:cNvSpPr>
          <p:nvPr>
            <p:ph idx="1"/>
          </p:nvPr>
        </p:nvSpPr>
        <p:spPr/>
        <p:txBody>
          <a:bodyPr/>
          <a:lstStyle/>
          <a:p>
            <a:pPr marL="588600" indent="-457200">
              <a:lnSpc>
                <a:spcPct val="120000"/>
              </a:lnSpc>
              <a:spcBef>
                <a:spcPts val="0"/>
              </a:spcBef>
              <a:buClr>
                <a:schemeClr val="bg2">
                  <a:lumMod val="25000"/>
                </a:schemeClr>
              </a:buClr>
            </a:pPr>
            <a:r>
              <a:rPr lang="en-GB" dirty="0"/>
              <a:t>Stage 3: Moulding</a:t>
            </a:r>
          </a:p>
          <a:p>
            <a:pPr marL="131400" indent="0">
              <a:lnSpc>
                <a:spcPct val="120000"/>
              </a:lnSpc>
              <a:spcBef>
                <a:spcPts val="0"/>
              </a:spcBef>
              <a:buClr>
                <a:schemeClr val="bg2">
                  <a:lumMod val="25000"/>
                </a:schemeClr>
              </a:buClr>
              <a:buNone/>
            </a:pPr>
            <a:endParaRPr lang="en-GB" dirty="0"/>
          </a:p>
          <a:p>
            <a:pPr marL="588600" indent="-457200">
              <a:lnSpc>
                <a:spcPct val="120000"/>
              </a:lnSpc>
              <a:spcBef>
                <a:spcPts val="0"/>
              </a:spcBef>
              <a:buClr>
                <a:schemeClr val="bg2">
                  <a:lumMod val="25000"/>
                </a:schemeClr>
              </a:buClr>
            </a:pPr>
            <a:r>
              <a:rPr lang="en-GB" dirty="0"/>
              <a:t>Fold the front flap downwards</a:t>
            </a:r>
          </a:p>
          <a:p>
            <a:pPr marL="588600" indent="-457200">
              <a:lnSpc>
                <a:spcPct val="120000"/>
              </a:lnSpc>
              <a:spcBef>
                <a:spcPts val="0"/>
              </a:spcBef>
              <a:buClr>
                <a:schemeClr val="bg2">
                  <a:lumMod val="25000"/>
                </a:schemeClr>
              </a:buClr>
            </a:pPr>
            <a:r>
              <a:rPr lang="en-GB" dirty="0"/>
              <a:t>Fold the back flap downwards</a:t>
            </a:r>
          </a:p>
          <a:p>
            <a:endParaRPr lang="en-GB" dirty="0"/>
          </a:p>
        </p:txBody>
      </p:sp>
      <p:pic>
        <p:nvPicPr>
          <p:cNvPr id="7" name="Picture 2">
            <a:extLst>
              <a:ext uri="{FF2B5EF4-FFF2-40B4-BE49-F238E27FC236}">
                <a16:creationId xmlns:a16="http://schemas.microsoft.com/office/drawing/2014/main" id="{F46DADF2-8477-8B93-265A-EEC978BDB73C}"/>
              </a:ext>
            </a:extLst>
          </p:cNvPr>
          <p:cNvPicPr>
            <a:picLocks noChangeAspect="1" noChangeArrowheads="1"/>
          </p:cNvPicPr>
          <p:nvPr/>
        </p:nvPicPr>
        <p:blipFill>
          <a:blip r:embed="rId2" cstate="print"/>
          <a:srcRect/>
          <a:stretch>
            <a:fillRect/>
          </a:stretch>
        </p:blipFill>
        <p:spPr bwMode="auto">
          <a:xfrm>
            <a:off x="5891463" y="2309019"/>
            <a:ext cx="2979971" cy="3189640"/>
          </a:xfrm>
          <a:prstGeom prst="rect">
            <a:avLst/>
          </a:prstGeom>
          <a:noFill/>
          <a:ln w="9525">
            <a:solidFill>
              <a:schemeClr val="tx1"/>
            </a:solidFill>
            <a:miter lim="800000"/>
            <a:headEnd/>
            <a:tailEnd/>
          </a:ln>
          <a:effectLst/>
        </p:spPr>
      </p:pic>
      <p:sp>
        <p:nvSpPr>
          <p:cNvPr id="8" name="Curved Down Arrow 5">
            <a:extLst>
              <a:ext uri="{FF2B5EF4-FFF2-40B4-BE49-F238E27FC236}">
                <a16:creationId xmlns:a16="http://schemas.microsoft.com/office/drawing/2014/main" id="{515F249A-5456-CB18-DD9D-5192BA3385D2}"/>
              </a:ext>
            </a:extLst>
          </p:cNvPr>
          <p:cNvSpPr/>
          <p:nvPr/>
        </p:nvSpPr>
        <p:spPr>
          <a:xfrm rot="3997014">
            <a:off x="7022705" y="3635334"/>
            <a:ext cx="1083063" cy="39629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
        <p:nvSpPr>
          <p:cNvPr id="9" name="Arrow: Curved Down 8">
            <a:extLst>
              <a:ext uri="{FF2B5EF4-FFF2-40B4-BE49-F238E27FC236}">
                <a16:creationId xmlns:a16="http://schemas.microsoft.com/office/drawing/2014/main" id="{0F49FCAB-D68A-6D3C-128B-2027D724BAFC}"/>
              </a:ext>
            </a:extLst>
          </p:cNvPr>
          <p:cNvSpPr/>
          <p:nvPr/>
        </p:nvSpPr>
        <p:spPr>
          <a:xfrm>
            <a:off x="7564235" y="2711066"/>
            <a:ext cx="1074433" cy="398038"/>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284714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17639D-4C61-801A-A577-5947FC0CC89A}"/>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2B1ACB1A-555E-A032-F3C5-6F4E535F6A4B}"/>
              </a:ext>
            </a:extLst>
          </p:cNvPr>
          <p:cNvSpPr>
            <a:spLocks noGrp="1"/>
          </p:cNvSpPr>
          <p:nvPr>
            <p:ph idx="1"/>
          </p:nvPr>
        </p:nvSpPr>
        <p:spPr/>
        <p:txBody>
          <a:bodyPr/>
          <a:lstStyle/>
          <a:p>
            <a:r>
              <a:rPr lang="en-GB" b="0" dirty="0"/>
              <a:t>Open out the finished origami… You should have a cup!!</a:t>
            </a:r>
          </a:p>
          <a:p>
            <a:endParaRPr lang="en-GB" dirty="0"/>
          </a:p>
        </p:txBody>
      </p:sp>
      <p:pic>
        <p:nvPicPr>
          <p:cNvPr id="7" name="Picture 2">
            <a:extLst>
              <a:ext uri="{FF2B5EF4-FFF2-40B4-BE49-F238E27FC236}">
                <a16:creationId xmlns:a16="http://schemas.microsoft.com/office/drawing/2014/main" id="{D8959FC2-2880-56F2-DCEF-38EA8FDE4659}"/>
              </a:ext>
            </a:extLst>
          </p:cNvPr>
          <p:cNvPicPr>
            <a:picLocks noChangeAspect="1" noChangeArrowheads="1"/>
          </p:cNvPicPr>
          <p:nvPr/>
        </p:nvPicPr>
        <p:blipFill>
          <a:blip r:embed="rId2" cstate="print"/>
          <a:srcRect/>
          <a:stretch>
            <a:fillRect/>
          </a:stretch>
        </p:blipFill>
        <p:spPr bwMode="auto">
          <a:xfrm>
            <a:off x="4146211" y="3344896"/>
            <a:ext cx="3899577" cy="2832067"/>
          </a:xfrm>
          <a:prstGeom prst="rect">
            <a:avLst/>
          </a:prstGeom>
          <a:noFill/>
          <a:ln w="9525">
            <a:solidFill>
              <a:schemeClr val="tx1"/>
            </a:solidFill>
            <a:miter lim="800000"/>
            <a:headEnd/>
            <a:tailEnd/>
          </a:ln>
          <a:effectLst/>
        </p:spPr>
      </p:pic>
    </p:spTree>
    <p:extLst>
      <p:ext uri="{BB962C8B-B14F-4D97-AF65-F5344CB8AC3E}">
        <p14:creationId xmlns:p14="http://schemas.microsoft.com/office/powerpoint/2010/main" val="1752035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324B1D-35EF-81F4-173A-DCC8C368A9FF}"/>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58F63A08-8652-EA3F-4C1A-D5B0D2BC6429}"/>
              </a:ext>
            </a:extLst>
          </p:cNvPr>
          <p:cNvSpPr>
            <a:spLocks noGrp="1"/>
          </p:cNvSpPr>
          <p:nvPr>
            <p:ph idx="1"/>
          </p:nvPr>
        </p:nvSpPr>
        <p:spPr/>
        <p:txBody>
          <a:bodyPr/>
          <a:lstStyle/>
          <a:p>
            <a:pPr marL="588010" indent="-457200">
              <a:lnSpc>
                <a:spcPct val="120000"/>
              </a:lnSpc>
              <a:spcBef>
                <a:spcPts val="0"/>
              </a:spcBef>
              <a:buClr>
                <a:schemeClr val="bg2">
                  <a:lumMod val="25000"/>
                </a:schemeClr>
              </a:buClr>
            </a:pPr>
            <a:r>
              <a:rPr lang="en-GB" dirty="0"/>
              <a:t>Stage 4: Designing</a:t>
            </a:r>
            <a:endParaRPr lang="en-US" dirty="0"/>
          </a:p>
          <a:p>
            <a:pPr marL="588010" indent="-457200">
              <a:lnSpc>
                <a:spcPct val="120000"/>
              </a:lnSpc>
              <a:spcBef>
                <a:spcPts val="0"/>
              </a:spcBef>
              <a:buClr>
                <a:schemeClr val="bg2">
                  <a:lumMod val="25000"/>
                </a:schemeClr>
              </a:buClr>
            </a:pPr>
            <a:endParaRPr lang="en-GB" dirty="0">
              <a:cs typeface="Roboto" panose="02000000000000000000" pitchFamily="2" charset="0"/>
            </a:endParaRPr>
          </a:p>
          <a:p>
            <a:pPr marL="588010" indent="-457200">
              <a:lnSpc>
                <a:spcPct val="120000"/>
              </a:lnSpc>
              <a:spcBef>
                <a:spcPts val="0"/>
              </a:spcBef>
              <a:buClr>
                <a:schemeClr val="bg2">
                  <a:lumMod val="25000"/>
                </a:schemeClr>
              </a:buClr>
            </a:pPr>
            <a:r>
              <a:rPr lang="en-GB" dirty="0">
                <a:cs typeface="Roboto"/>
              </a:rPr>
              <a:t>Draw the animal's face on the cup</a:t>
            </a:r>
          </a:p>
          <a:p>
            <a:endParaRPr lang="en-GB" dirty="0"/>
          </a:p>
        </p:txBody>
      </p:sp>
      <p:pic>
        <p:nvPicPr>
          <p:cNvPr id="7" name="Picture 2">
            <a:extLst>
              <a:ext uri="{FF2B5EF4-FFF2-40B4-BE49-F238E27FC236}">
                <a16:creationId xmlns:a16="http://schemas.microsoft.com/office/drawing/2014/main" id="{47E10DA7-88E4-0319-836A-F6C434DD7E46}"/>
              </a:ext>
            </a:extLst>
          </p:cNvPr>
          <p:cNvPicPr>
            <a:picLocks noChangeAspect="1" noChangeArrowheads="1"/>
          </p:cNvPicPr>
          <p:nvPr/>
        </p:nvPicPr>
        <p:blipFill>
          <a:blip r:embed="rId2" cstate="print"/>
          <a:srcRect/>
          <a:stretch>
            <a:fillRect/>
          </a:stretch>
        </p:blipFill>
        <p:spPr bwMode="auto">
          <a:xfrm>
            <a:off x="6938211" y="2481942"/>
            <a:ext cx="3787389" cy="2750591"/>
          </a:xfrm>
          <a:prstGeom prst="rect">
            <a:avLst/>
          </a:prstGeom>
          <a:noFill/>
          <a:ln w="9525">
            <a:solidFill>
              <a:schemeClr val="tx1"/>
            </a:solidFill>
            <a:miter lim="800000"/>
            <a:headEnd/>
            <a:tailEnd/>
          </a:ln>
          <a:effectLst/>
        </p:spPr>
      </p:pic>
      <p:pic>
        <p:nvPicPr>
          <p:cNvPr id="8" name="Picture 7" descr="A cat face with black and white outline&#10;&#10;Description automatically generated">
            <a:extLst>
              <a:ext uri="{FF2B5EF4-FFF2-40B4-BE49-F238E27FC236}">
                <a16:creationId xmlns:a16="http://schemas.microsoft.com/office/drawing/2014/main" id="{39FBC23A-B556-1264-DE1F-27A6C0136CAC}"/>
              </a:ext>
            </a:extLst>
          </p:cNvPr>
          <p:cNvPicPr>
            <a:picLocks noChangeAspect="1"/>
          </p:cNvPicPr>
          <p:nvPr/>
        </p:nvPicPr>
        <p:blipFill>
          <a:blip r:embed="rId3"/>
          <a:stretch>
            <a:fillRect/>
          </a:stretch>
        </p:blipFill>
        <p:spPr>
          <a:xfrm>
            <a:off x="8209741" y="2980802"/>
            <a:ext cx="1257300" cy="1009650"/>
          </a:xfrm>
          <a:prstGeom prst="rect">
            <a:avLst/>
          </a:prstGeom>
        </p:spPr>
      </p:pic>
    </p:spTree>
    <p:extLst>
      <p:ext uri="{BB962C8B-B14F-4D97-AF65-F5344CB8AC3E}">
        <p14:creationId xmlns:p14="http://schemas.microsoft.com/office/powerpoint/2010/main" val="2921181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01377F-A232-D842-20E1-33A3FC79D8B1}"/>
              </a:ext>
            </a:extLst>
          </p:cNvPr>
          <p:cNvSpPr>
            <a:spLocks noGrp="1"/>
          </p:cNvSpPr>
          <p:nvPr>
            <p:ph type="title"/>
          </p:nvPr>
        </p:nvSpPr>
        <p:spPr/>
        <p:txBody>
          <a:bodyPr/>
          <a:lstStyle/>
          <a:p>
            <a:r>
              <a:rPr lang="en-GB" dirty="0">
                <a:cs typeface="Roboto"/>
              </a:rPr>
              <a:t>Paper Cups Challenge</a:t>
            </a:r>
            <a:endParaRPr lang="en-GB" dirty="0"/>
          </a:p>
        </p:txBody>
      </p:sp>
      <p:sp>
        <p:nvSpPr>
          <p:cNvPr id="6" name="Content Placeholder 5">
            <a:extLst>
              <a:ext uri="{FF2B5EF4-FFF2-40B4-BE49-F238E27FC236}">
                <a16:creationId xmlns:a16="http://schemas.microsoft.com/office/drawing/2014/main" id="{3F3FD18A-5182-638E-9360-5DFD45E4E0F6}"/>
              </a:ext>
            </a:extLst>
          </p:cNvPr>
          <p:cNvSpPr>
            <a:spLocks noGrp="1"/>
          </p:cNvSpPr>
          <p:nvPr>
            <p:ph idx="1"/>
          </p:nvPr>
        </p:nvSpPr>
        <p:spPr/>
        <p:txBody>
          <a:bodyPr/>
          <a:lstStyle/>
          <a:p>
            <a:pPr marL="0" indent="0" algn="just">
              <a:buNone/>
            </a:pPr>
            <a:r>
              <a:rPr lang="en-GB" sz="2400" i="1" dirty="0">
                <a:cs typeface="Roboto" panose="02000000000000000000" pitchFamily="2" charset="0"/>
              </a:rPr>
              <a:t>Question 1: What did you notice?</a:t>
            </a:r>
            <a:endParaRPr lang="en-GB" sz="2400" dirty="0">
              <a:cs typeface="Roboto" panose="02000000000000000000" pitchFamily="2" charset="0"/>
            </a:endParaRPr>
          </a:p>
          <a:p>
            <a:r>
              <a:rPr lang="en-GB" sz="2400" dirty="0">
                <a:cs typeface="Roboto" panose="02000000000000000000" pitchFamily="2" charset="0"/>
              </a:rPr>
              <a:t>Roughly how long did it take you to make this? Why did it take you this long?</a:t>
            </a:r>
          </a:p>
          <a:p>
            <a:r>
              <a:rPr lang="en-GB" sz="2400" dirty="0">
                <a:cs typeface="Roboto" panose="02000000000000000000" pitchFamily="2" charset="0"/>
              </a:rPr>
              <a:t>Had you made paper cups before? Did this make you slower or quicker?</a:t>
            </a:r>
          </a:p>
          <a:p>
            <a:r>
              <a:rPr lang="en-GB" sz="2400" dirty="0">
                <a:cs typeface="Roboto" panose="02000000000000000000" pitchFamily="2" charset="0"/>
              </a:rPr>
              <a:t>Did a certain part take longer than others?</a:t>
            </a:r>
          </a:p>
          <a:p>
            <a:r>
              <a:rPr lang="en-GB" sz="2400" dirty="0">
                <a:cs typeface="Roboto" panose="02000000000000000000" pitchFamily="2" charset="0"/>
              </a:rPr>
              <a:t>Did you do a very detailed or very simple pattern? How did this affect the time it took you to make it?</a:t>
            </a:r>
          </a:p>
          <a:p>
            <a:endParaRPr lang="en-GB" dirty="0"/>
          </a:p>
        </p:txBody>
      </p:sp>
    </p:spTree>
    <p:extLst>
      <p:ext uri="{BB962C8B-B14F-4D97-AF65-F5344CB8AC3E}">
        <p14:creationId xmlns:p14="http://schemas.microsoft.com/office/powerpoint/2010/main" val="18528529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46CC31-E7A2-8616-C992-D87611895291}"/>
              </a:ext>
            </a:extLst>
          </p:cNvPr>
          <p:cNvSpPr>
            <a:spLocks noGrp="1"/>
          </p:cNvSpPr>
          <p:nvPr>
            <p:ph type="title"/>
          </p:nvPr>
        </p:nvSpPr>
        <p:spPr/>
        <p:txBody>
          <a:bodyPr/>
          <a:lstStyle/>
          <a:p>
            <a:r>
              <a:rPr lang="en-GB" dirty="0"/>
              <a:t>Paper Cups Challenge – Trial 1</a:t>
            </a:r>
          </a:p>
        </p:txBody>
      </p:sp>
      <p:sp>
        <p:nvSpPr>
          <p:cNvPr id="6" name="Content Placeholder 5">
            <a:extLst>
              <a:ext uri="{FF2B5EF4-FFF2-40B4-BE49-F238E27FC236}">
                <a16:creationId xmlns:a16="http://schemas.microsoft.com/office/drawing/2014/main" id="{A7A66A3C-A853-8406-3470-5C32BCDC81F2}"/>
              </a:ext>
            </a:extLst>
          </p:cNvPr>
          <p:cNvSpPr>
            <a:spLocks noGrp="1"/>
          </p:cNvSpPr>
          <p:nvPr>
            <p:ph idx="1"/>
          </p:nvPr>
        </p:nvSpPr>
        <p:spPr/>
        <p:txBody>
          <a:bodyPr/>
          <a:lstStyle/>
          <a:p>
            <a:r>
              <a:rPr lang="en-GB" dirty="0"/>
              <a:t>Organise your team:</a:t>
            </a:r>
          </a:p>
          <a:p>
            <a:endParaRPr lang="en-GB" dirty="0"/>
          </a:p>
        </p:txBody>
      </p:sp>
      <p:pic>
        <p:nvPicPr>
          <p:cNvPr id="7" name="Picture 2" descr="http://www.clipartbest.com/cliparts/RcA/6bM/RcA6bMkei.png">
            <a:extLst>
              <a:ext uri="{FF2B5EF4-FFF2-40B4-BE49-F238E27FC236}">
                <a16:creationId xmlns:a16="http://schemas.microsoft.com/office/drawing/2014/main" id="{2979560A-881A-5D73-CE71-81266726E94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4437413" y="5161546"/>
            <a:ext cx="270551" cy="7086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www.clipartbest.com/cliparts/RcA/6bM/RcA6bMkei.png">
            <a:extLst>
              <a:ext uri="{FF2B5EF4-FFF2-40B4-BE49-F238E27FC236}">
                <a16:creationId xmlns:a16="http://schemas.microsoft.com/office/drawing/2014/main" id="{C7C77071-4803-75B3-821C-573714FCEC8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4767141" y="5161546"/>
            <a:ext cx="270551" cy="7086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www.clipartbest.com/cliparts/RcA/6bM/RcA6bMkei.png">
            <a:extLst>
              <a:ext uri="{FF2B5EF4-FFF2-40B4-BE49-F238E27FC236}">
                <a16:creationId xmlns:a16="http://schemas.microsoft.com/office/drawing/2014/main" id="{5C051B1C-31FB-AA91-033B-CC90163CF7B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2378008" y="3888062"/>
            <a:ext cx="270551" cy="7086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www.clipartbest.com/cliparts/RcA/6bM/RcA6bMkei.png">
            <a:extLst>
              <a:ext uri="{FF2B5EF4-FFF2-40B4-BE49-F238E27FC236}">
                <a16:creationId xmlns:a16="http://schemas.microsoft.com/office/drawing/2014/main" id="{C3705EEA-7E77-A276-154F-3FF25C799CD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6642151" y="3882966"/>
            <a:ext cx="270551" cy="70868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www.clipartbest.com/cliparts/RcA/6bM/RcA6bMkei.png">
            <a:extLst>
              <a:ext uri="{FF2B5EF4-FFF2-40B4-BE49-F238E27FC236}">
                <a16:creationId xmlns:a16="http://schemas.microsoft.com/office/drawing/2014/main" id="{F5E1E370-5766-BF84-140E-2288163C5C7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6931246" y="3882967"/>
            <a:ext cx="270551" cy="7086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clipartbest.com/cliparts/RcA/6bM/RcA6bMkei.png">
            <a:extLst>
              <a:ext uri="{FF2B5EF4-FFF2-40B4-BE49-F238E27FC236}">
                <a16:creationId xmlns:a16="http://schemas.microsoft.com/office/drawing/2014/main" id="{18F2668B-1875-4440-414F-49F6F647635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8903419" y="5165859"/>
            <a:ext cx="270551" cy="70868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8119FEF-ADC6-8F4F-113C-620E4A96F34F}"/>
              </a:ext>
            </a:extLst>
          </p:cNvPr>
          <p:cNvSpPr txBox="1"/>
          <p:nvPr/>
        </p:nvSpPr>
        <p:spPr>
          <a:xfrm>
            <a:off x="8582226" y="4800588"/>
            <a:ext cx="1329210" cy="369332"/>
          </a:xfrm>
          <a:prstGeom prst="rect">
            <a:avLst/>
          </a:prstGeom>
          <a:noFill/>
        </p:spPr>
        <p:txBody>
          <a:bodyPr wrap="none" rtlCol="0">
            <a:spAutoFit/>
          </a:bodyPr>
          <a:lstStyle/>
          <a:p>
            <a:r>
              <a:rPr lang="en-GB">
                <a:latin typeface="Verdana" panose="020B0604030504040204" pitchFamily="34" charset="0"/>
                <a:ea typeface="Verdana" panose="020B0604030504040204" pitchFamily="34" charset="0"/>
              </a:rPr>
              <a:t>Designing</a:t>
            </a:r>
          </a:p>
        </p:txBody>
      </p:sp>
      <p:sp>
        <p:nvSpPr>
          <p:cNvPr id="14" name="TextBox 13">
            <a:extLst>
              <a:ext uri="{FF2B5EF4-FFF2-40B4-BE49-F238E27FC236}">
                <a16:creationId xmlns:a16="http://schemas.microsoft.com/office/drawing/2014/main" id="{5538E0E6-7B7D-5AA7-1ED7-AEC740A60235}"/>
              </a:ext>
            </a:extLst>
          </p:cNvPr>
          <p:cNvSpPr txBox="1"/>
          <p:nvPr/>
        </p:nvSpPr>
        <p:spPr>
          <a:xfrm>
            <a:off x="4263640" y="4784215"/>
            <a:ext cx="1124026" cy="369332"/>
          </a:xfrm>
          <a:prstGeom prst="rect">
            <a:avLst/>
          </a:prstGeom>
          <a:noFill/>
        </p:spPr>
        <p:txBody>
          <a:bodyPr wrap="none" rtlCol="0">
            <a:spAutoFit/>
          </a:bodyPr>
          <a:lstStyle/>
          <a:p>
            <a:r>
              <a:rPr lang="en-GB">
                <a:latin typeface="Verdana" panose="020B0604030504040204" pitchFamily="34" charset="0"/>
                <a:ea typeface="Verdana" panose="020B0604030504040204" pitchFamily="34" charset="0"/>
              </a:rPr>
              <a:t>Shaping</a:t>
            </a:r>
          </a:p>
        </p:txBody>
      </p:sp>
      <p:sp>
        <p:nvSpPr>
          <p:cNvPr id="15" name="TextBox 14">
            <a:extLst>
              <a:ext uri="{FF2B5EF4-FFF2-40B4-BE49-F238E27FC236}">
                <a16:creationId xmlns:a16="http://schemas.microsoft.com/office/drawing/2014/main" id="{4EA05078-C58B-950D-00F6-3F3A24727CB5}"/>
              </a:ext>
            </a:extLst>
          </p:cNvPr>
          <p:cNvSpPr txBox="1"/>
          <p:nvPr/>
        </p:nvSpPr>
        <p:spPr>
          <a:xfrm>
            <a:off x="6381682" y="3320239"/>
            <a:ext cx="1226618" cy="369332"/>
          </a:xfrm>
          <a:prstGeom prst="rect">
            <a:avLst/>
          </a:prstGeom>
          <a:noFill/>
        </p:spPr>
        <p:txBody>
          <a:bodyPr wrap="none" rtlCol="0">
            <a:spAutoFit/>
          </a:bodyPr>
          <a:lstStyle/>
          <a:p>
            <a:r>
              <a:rPr lang="en-GB">
                <a:latin typeface="Verdana" panose="020B0604030504040204" pitchFamily="34" charset="0"/>
                <a:ea typeface="Verdana" panose="020B0604030504040204" pitchFamily="34" charset="0"/>
              </a:rPr>
              <a:t>Moulding</a:t>
            </a:r>
          </a:p>
        </p:txBody>
      </p:sp>
      <p:sp>
        <p:nvSpPr>
          <p:cNvPr id="16" name="TextBox 15">
            <a:extLst>
              <a:ext uri="{FF2B5EF4-FFF2-40B4-BE49-F238E27FC236}">
                <a16:creationId xmlns:a16="http://schemas.microsoft.com/office/drawing/2014/main" id="{D8DD5A3F-3AB2-92AA-1A04-2F141EEB19E0}"/>
              </a:ext>
            </a:extLst>
          </p:cNvPr>
          <p:cNvSpPr txBox="1"/>
          <p:nvPr/>
        </p:nvSpPr>
        <p:spPr>
          <a:xfrm>
            <a:off x="2274048" y="3315304"/>
            <a:ext cx="1014188" cy="369332"/>
          </a:xfrm>
          <a:prstGeom prst="rect">
            <a:avLst/>
          </a:prstGeom>
          <a:noFill/>
        </p:spPr>
        <p:txBody>
          <a:bodyPr wrap="none" rtlCol="0">
            <a:spAutoFit/>
          </a:bodyPr>
          <a:lstStyle/>
          <a:p>
            <a:r>
              <a:rPr lang="en-GB">
                <a:latin typeface="Verdana" panose="020B0604030504040204" pitchFamily="34" charset="0"/>
                <a:ea typeface="Verdana" panose="020B0604030504040204" pitchFamily="34" charset="0"/>
              </a:rPr>
              <a:t>Folding</a:t>
            </a:r>
          </a:p>
        </p:txBody>
      </p:sp>
      <p:pic>
        <p:nvPicPr>
          <p:cNvPr id="17" name="Picture 2" descr="http://www.clipartbest.com/cliparts/RcA/6bM/RcA6bMkei.png">
            <a:extLst>
              <a:ext uri="{FF2B5EF4-FFF2-40B4-BE49-F238E27FC236}">
                <a16:creationId xmlns:a16="http://schemas.microsoft.com/office/drawing/2014/main" id="{D0CD1218-579D-5BA3-3DF6-565D2527AB5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9232939" y="5155422"/>
            <a:ext cx="270551" cy="7086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clipartbest.com/cliparts/RcA/6bM/RcA6bMkei.png">
            <a:extLst>
              <a:ext uri="{FF2B5EF4-FFF2-40B4-BE49-F238E27FC236}">
                <a16:creationId xmlns:a16="http://schemas.microsoft.com/office/drawing/2014/main" id="{CF4A83AD-A82B-EB68-6125-C4BD141E841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093" r="54731"/>
          <a:stretch/>
        </p:blipFill>
        <p:spPr bwMode="auto">
          <a:xfrm>
            <a:off x="2739168" y="3887525"/>
            <a:ext cx="270551" cy="708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13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9D5E48F-669F-2B5F-E281-2DA5C661D17D}"/>
              </a:ext>
            </a:extLst>
          </p:cNvPr>
          <p:cNvSpPr>
            <a:spLocks noGrp="1"/>
          </p:cNvSpPr>
          <p:nvPr>
            <p:ph type="title"/>
          </p:nvPr>
        </p:nvSpPr>
        <p:spPr/>
        <p:txBody>
          <a:bodyPr/>
          <a:lstStyle/>
          <a:p>
            <a:r>
              <a:rPr lang="en-GB" dirty="0"/>
              <a:t>Paper Cups Challenge – Trial 1</a:t>
            </a:r>
          </a:p>
        </p:txBody>
      </p:sp>
      <p:sp>
        <p:nvSpPr>
          <p:cNvPr id="6" name="Content Placeholder 5">
            <a:extLst>
              <a:ext uri="{FF2B5EF4-FFF2-40B4-BE49-F238E27FC236}">
                <a16:creationId xmlns:a16="http://schemas.microsoft.com/office/drawing/2014/main" id="{74448FD9-1740-74E0-2DFF-7433B8A38095}"/>
              </a:ext>
            </a:extLst>
          </p:cNvPr>
          <p:cNvSpPr>
            <a:spLocks noGrp="1"/>
          </p:cNvSpPr>
          <p:nvPr>
            <p:ph idx="1"/>
          </p:nvPr>
        </p:nvSpPr>
        <p:spPr/>
        <p:txBody>
          <a:bodyPr/>
          <a:lstStyle/>
          <a:p>
            <a:pPr marL="0" indent="0">
              <a:lnSpc>
                <a:spcPct val="120000"/>
              </a:lnSpc>
              <a:spcBef>
                <a:spcPts val="0"/>
              </a:spcBef>
              <a:buClr>
                <a:schemeClr val="bg2">
                  <a:lumMod val="25000"/>
                </a:schemeClr>
              </a:buClr>
              <a:buNone/>
            </a:pPr>
            <a:r>
              <a:rPr lang="en-GB" dirty="0"/>
              <a:t>Trial 1:</a:t>
            </a:r>
          </a:p>
          <a:p>
            <a:pPr marL="0" indent="0">
              <a:lnSpc>
                <a:spcPct val="120000"/>
              </a:lnSpc>
              <a:spcBef>
                <a:spcPts val="0"/>
              </a:spcBef>
              <a:buClr>
                <a:schemeClr val="bg2">
                  <a:lumMod val="25000"/>
                </a:schemeClr>
              </a:buClr>
              <a:buNone/>
            </a:pPr>
            <a:r>
              <a:rPr lang="en-GB" b="0" dirty="0"/>
              <a:t>2 Minutes</a:t>
            </a:r>
          </a:p>
          <a:p>
            <a:pPr marL="0" indent="0">
              <a:lnSpc>
                <a:spcPct val="120000"/>
              </a:lnSpc>
              <a:spcBef>
                <a:spcPts val="0"/>
              </a:spcBef>
              <a:buClr>
                <a:schemeClr val="bg2">
                  <a:lumMod val="25000"/>
                </a:schemeClr>
              </a:buClr>
              <a:buNone/>
            </a:pPr>
            <a:endParaRPr lang="en-GB" b="0" dirty="0"/>
          </a:p>
          <a:p>
            <a:pPr marL="0" indent="0">
              <a:lnSpc>
                <a:spcPct val="120000"/>
              </a:lnSpc>
              <a:spcBef>
                <a:spcPts val="0"/>
              </a:spcBef>
              <a:buClr>
                <a:schemeClr val="bg2">
                  <a:lumMod val="25000"/>
                </a:schemeClr>
              </a:buClr>
              <a:buNone/>
            </a:pPr>
            <a:r>
              <a:rPr lang="en-GB" b="0" dirty="0"/>
              <a:t>All groups to make as many paper cups as possible</a:t>
            </a:r>
          </a:p>
          <a:p>
            <a:endParaRPr lang="en-GB" dirty="0"/>
          </a:p>
        </p:txBody>
      </p:sp>
      <p:sp>
        <p:nvSpPr>
          <p:cNvPr id="7" name="Rectangle 6">
            <a:extLst>
              <a:ext uri="{FF2B5EF4-FFF2-40B4-BE49-F238E27FC236}">
                <a16:creationId xmlns:a16="http://schemas.microsoft.com/office/drawing/2014/main" id="{027D1FF1-8885-7E21-19D9-6A24D01B67F4}"/>
              </a:ext>
            </a:extLst>
          </p:cNvPr>
          <p:cNvSpPr/>
          <p:nvPr/>
        </p:nvSpPr>
        <p:spPr>
          <a:xfrm>
            <a:off x="1077311" y="4549281"/>
            <a:ext cx="10037378" cy="893379"/>
          </a:xfrm>
          <a:prstGeom prst="rect">
            <a:avLst/>
          </a:prstGeom>
          <a:solidFill>
            <a:srgbClr val="773580"/>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458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20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6F25BFE-831A-D99C-D5B2-A40326FB038A}"/>
              </a:ext>
            </a:extLst>
          </p:cNvPr>
          <p:cNvSpPr>
            <a:spLocks noGrp="1"/>
          </p:cNvSpPr>
          <p:nvPr>
            <p:ph type="title"/>
          </p:nvPr>
        </p:nvSpPr>
        <p:spPr/>
        <p:txBody>
          <a:bodyPr/>
          <a:lstStyle/>
          <a:p>
            <a:r>
              <a:rPr lang="en-GB" dirty="0">
                <a:cs typeface="Roboto Medium"/>
              </a:rPr>
              <a:t>Paper Cups Challenge – Trial 1</a:t>
            </a:r>
            <a:endParaRPr lang="en-GB" dirty="0"/>
          </a:p>
        </p:txBody>
      </p:sp>
      <p:sp>
        <p:nvSpPr>
          <p:cNvPr id="6" name="Content Placeholder 5">
            <a:extLst>
              <a:ext uri="{FF2B5EF4-FFF2-40B4-BE49-F238E27FC236}">
                <a16:creationId xmlns:a16="http://schemas.microsoft.com/office/drawing/2014/main" id="{21746D3F-C201-C3CB-EA16-CAA6FA5B6C15}"/>
              </a:ext>
            </a:extLst>
          </p:cNvPr>
          <p:cNvSpPr>
            <a:spLocks noGrp="1"/>
          </p:cNvSpPr>
          <p:nvPr>
            <p:ph idx="1"/>
          </p:nvPr>
        </p:nvSpPr>
        <p:spPr/>
        <p:txBody>
          <a:bodyPr/>
          <a:lstStyle/>
          <a:p>
            <a:pPr marL="457200" indent="-457200">
              <a:lnSpc>
                <a:spcPct val="120000"/>
              </a:lnSpc>
              <a:spcBef>
                <a:spcPts val="0"/>
              </a:spcBef>
              <a:buClr>
                <a:schemeClr val="bg2">
                  <a:lumMod val="25000"/>
                </a:schemeClr>
              </a:buClr>
            </a:pPr>
            <a:r>
              <a:rPr lang="en-GB" sz="2400" i="1" dirty="0">
                <a:cs typeface="Roboto"/>
              </a:rPr>
              <a:t>Question 2: </a:t>
            </a:r>
            <a:r>
              <a:rPr lang="en-GB" sz="2400" dirty="0">
                <a:cs typeface="Roboto"/>
              </a:rPr>
              <a:t>How many paper cups was your team able to make in 2 minutes?</a:t>
            </a:r>
            <a:endParaRPr lang="en-US" sz="2400" dirty="0">
              <a:cs typeface="Calibri"/>
            </a:endParaRPr>
          </a:p>
          <a:p>
            <a:pPr marL="457200" indent="-457200">
              <a:lnSpc>
                <a:spcPct val="120000"/>
              </a:lnSpc>
              <a:spcBef>
                <a:spcPts val="0"/>
              </a:spcBef>
            </a:pPr>
            <a:endParaRPr lang="en-GB" sz="2400" dirty="0">
              <a:cs typeface="Roboto"/>
            </a:endParaRPr>
          </a:p>
          <a:p>
            <a:pPr marL="457200" indent="-457200">
              <a:lnSpc>
                <a:spcPct val="120000"/>
              </a:lnSpc>
              <a:spcBef>
                <a:spcPts val="0"/>
              </a:spcBef>
            </a:pPr>
            <a:r>
              <a:rPr lang="en-GB" sz="2400" dirty="0">
                <a:cs typeface="+mn-lt"/>
              </a:rPr>
              <a:t>Record the number of cups made at each stage in the table on </a:t>
            </a:r>
            <a:r>
              <a:rPr lang="en-GB" sz="2400" i="1" dirty="0">
                <a:cs typeface="+mn-lt"/>
              </a:rPr>
              <a:t>Question 3. </a:t>
            </a:r>
          </a:p>
          <a:p>
            <a:endParaRPr lang="en-GB" dirty="0"/>
          </a:p>
        </p:txBody>
      </p:sp>
    </p:spTree>
    <p:extLst>
      <p:ext uri="{BB962C8B-B14F-4D97-AF65-F5344CB8AC3E}">
        <p14:creationId xmlns:p14="http://schemas.microsoft.com/office/powerpoint/2010/main" val="3834454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A975C5-B3F0-63AA-8504-080B4B602DAE}"/>
              </a:ext>
            </a:extLst>
          </p:cNvPr>
          <p:cNvSpPr>
            <a:spLocks noGrp="1"/>
          </p:cNvSpPr>
          <p:nvPr>
            <p:ph type="title"/>
          </p:nvPr>
        </p:nvSpPr>
        <p:spPr/>
        <p:txBody>
          <a:bodyPr/>
          <a:lstStyle/>
          <a:p>
            <a:r>
              <a:rPr lang="en-GB" dirty="0">
                <a:latin typeface="Roboto Medium" panose="02000000000000000000" pitchFamily="2" charset="0"/>
                <a:ea typeface="Roboto Medium" panose="02000000000000000000" pitchFamily="2" charset="0"/>
              </a:rPr>
              <a:t>Paper Cups Challenge – Data Collection</a:t>
            </a:r>
            <a:endParaRPr lang="en-GB" dirty="0"/>
          </a:p>
        </p:txBody>
      </p:sp>
      <p:sp>
        <p:nvSpPr>
          <p:cNvPr id="6" name="Content Placeholder 5">
            <a:extLst>
              <a:ext uri="{FF2B5EF4-FFF2-40B4-BE49-F238E27FC236}">
                <a16:creationId xmlns:a16="http://schemas.microsoft.com/office/drawing/2014/main" id="{60745537-FA10-0A1A-3C4E-9C69BEA84689}"/>
              </a:ext>
            </a:extLst>
          </p:cNvPr>
          <p:cNvSpPr>
            <a:spLocks noGrp="1"/>
          </p:cNvSpPr>
          <p:nvPr>
            <p:ph idx="1"/>
          </p:nvPr>
        </p:nvSpPr>
        <p:spPr/>
        <p:txBody>
          <a:bodyPr/>
          <a:lstStyle/>
          <a:p>
            <a:pPr marL="0" indent="0">
              <a:lnSpc>
                <a:spcPct val="120000"/>
              </a:lnSpc>
              <a:spcBef>
                <a:spcPts val="0"/>
              </a:spcBef>
              <a:buClr>
                <a:schemeClr val="bg2">
                  <a:lumMod val="25000"/>
                </a:schemeClr>
              </a:buClr>
              <a:buNone/>
            </a:pPr>
            <a:r>
              <a:rPr lang="en-GB" sz="2400" dirty="0">
                <a:latin typeface="Roboto" panose="02000000000000000000" pitchFamily="2" charset="0"/>
                <a:ea typeface="Roboto" panose="02000000000000000000" pitchFamily="2" charset="0"/>
              </a:rPr>
              <a:t>Data Collection:</a:t>
            </a:r>
          </a:p>
          <a:p>
            <a:pPr marL="0" indent="0">
              <a:lnSpc>
                <a:spcPct val="120000"/>
              </a:lnSpc>
              <a:spcBef>
                <a:spcPts val="0"/>
              </a:spcBef>
              <a:buClr>
                <a:schemeClr val="bg2">
                  <a:lumMod val="25000"/>
                </a:schemeClr>
              </a:buClr>
              <a:buNone/>
            </a:pPr>
            <a:r>
              <a:rPr lang="en-GB" sz="2400" dirty="0">
                <a:latin typeface="Roboto"/>
                <a:ea typeface="Roboto"/>
                <a:cs typeface="Roboto"/>
              </a:rPr>
              <a:t>1</a:t>
            </a:r>
            <a:r>
              <a:rPr lang="en-GB" sz="2400" b="0" dirty="0">
                <a:latin typeface="Roboto"/>
                <a:ea typeface="Roboto"/>
                <a:cs typeface="Roboto"/>
              </a:rPr>
              <a:t> Minutes per stage</a:t>
            </a:r>
          </a:p>
          <a:p>
            <a:pPr marL="0" indent="0">
              <a:lnSpc>
                <a:spcPct val="120000"/>
              </a:lnSpc>
              <a:spcBef>
                <a:spcPts val="0"/>
              </a:spcBef>
              <a:buClr>
                <a:schemeClr val="bg2">
                  <a:lumMod val="25000"/>
                </a:schemeClr>
              </a:buClr>
              <a:buNone/>
            </a:pPr>
            <a:endParaRPr lang="en-GB" sz="2400" b="0" dirty="0">
              <a:latin typeface="Roboto" panose="02000000000000000000" pitchFamily="2" charset="0"/>
              <a:ea typeface="Roboto" panose="02000000000000000000" pitchFamily="2" charset="0"/>
            </a:endParaRPr>
          </a:p>
          <a:p>
            <a:pPr marL="0" indent="0">
              <a:lnSpc>
                <a:spcPct val="120000"/>
              </a:lnSpc>
              <a:spcBef>
                <a:spcPts val="0"/>
              </a:spcBef>
              <a:buClr>
                <a:schemeClr val="bg2">
                  <a:lumMod val="25000"/>
                </a:schemeClr>
              </a:buClr>
              <a:buNone/>
            </a:pPr>
            <a:r>
              <a:rPr lang="en-GB" sz="2400" b="0" dirty="0">
                <a:latin typeface="Roboto"/>
                <a:ea typeface="Roboto"/>
                <a:cs typeface="Roboto"/>
              </a:rPr>
              <a:t>Record the number of cups made </a:t>
            </a:r>
            <a:r>
              <a:rPr lang="en-GB" sz="2400" dirty="0">
                <a:latin typeface="Roboto"/>
                <a:ea typeface="Roboto"/>
                <a:cs typeface="Roboto"/>
              </a:rPr>
              <a:t>by each student at</a:t>
            </a:r>
            <a:r>
              <a:rPr lang="en-GB" sz="2400" b="0" dirty="0">
                <a:latin typeface="Roboto"/>
                <a:ea typeface="Roboto"/>
                <a:cs typeface="Roboto"/>
              </a:rPr>
              <a:t> each stage in the table</a:t>
            </a:r>
            <a:r>
              <a:rPr lang="en-GB" sz="2400" dirty="0">
                <a:latin typeface="Roboto"/>
                <a:ea typeface="Roboto"/>
                <a:cs typeface="Roboto"/>
              </a:rPr>
              <a:t>.</a:t>
            </a:r>
            <a:endParaRPr lang="en-GB" sz="2400" b="0" dirty="0">
              <a:latin typeface="Roboto"/>
              <a:ea typeface="Roboto"/>
              <a:cs typeface="Roboto"/>
            </a:endParaRPr>
          </a:p>
          <a:p>
            <a:endParaRPr lang="en-GB" dirty="0"/>
          </a:p>
        </p:txBody>
      </p:sp>
    </p:spTree>
    <p:extLst>
      <p:ext uri="{BB962C8B-B14F-4D97-AF65-F5344CB8AC3E}">
        <p14:creationId xmlns:p14="http://schemas.microsoft.com/office/powerpoint/2010/main" val="34005026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DCCD8A-B939-A9AB-0799-134BB695C3B4}"/>
              </a:ext>
            </a:extLst>
          </p:cNvPr>
          <p:cNvSpPr>
            <a:spLocks noGrp="1"/>
          </p:cNvSpPr>
          <p:nvPr>
            <p:ph type="title"/>
          </p:nvPr>
        </p:nvSpPr>
        <p:spPr/>
        <p:txBody>
          <a:bodyPr/>
          <a:lstStyle/>
          <a:p>
            <a:r>
              <a:rPr lang="en-GB" dirty="0"/>
              <a:t>Paper Cups Challenge – Data Collection</a:t>
            </a:r>
          </a:p>
        </p:txBody>
      </p:sp>
      <p:sp>
        <p:nvSpPr>
          <p:cNvPr id="6" name="Content Placeholder 5">
            <a:extLst>
              <a:ext uri="{FF2B5EF4-FFF2-40B4-BE49-F238E27FC236}">
                <a16:creationId xmlns:a16="http://schemas.microsoft.com/office/drawing/2014/main" id="{DBF00FE7-A4C9-E275-C3B4-0BD8244AAB4B}"/>
              </a:ext>
            </a:extLst>
          </p:cNvPr>
          <p:cNvSpPr>
            <a:spLocks noGrp="1"/>
          </p:cNvSpPr>
          <p:nvPr>
            <p:ph idx="1"/>
          </p:nvPr>
        </p:nvSpPr>
        <p:spPr/>
        <p:txBody>
          <a:bodyPr/>
          <a:lstStyle/>
          <a:p>
            <a:pPr marL="0" indent="0">
              <a:lnSpc>
                <a:spcPct val="120000"/>
              </a:lnSpc>
              <a:spcBef>
                <a:spcPts val="0"/>
              </a:spcBef>
              <a:buNone/>
            </a:pPr>
            <a:r>
              <a:rPr lang="en-GB" dirty="0">
                <a:cs typeface="Roboto"/>
              </a:rPr>
              <a:t>All teammates make as many paper cups as possible in the </a:t>
            </a:r>
            <a:r>
              <a:rPr lang="en-GB" b="1" dirty="0">
                <a:cs typeface="Roboto"/>
              </a:rPr>
              <a:t>folding </a:t>
            </a:r>
            <a:r>
              <a:rPr lang="en-GB" dirty="0">
                <a:cs typeface="Roboto"/>
              </a:rPr>
              <a:t>stage:</a:t>
            </a:r>
            <a:endParaRPr lang="en-US" dirty="0"/>
          </a:p>
          <a:p>
            <a:pPr marL="0" indent="0" algn="ctr">
              <a:lnSpc>
                <a:spcPct val="120000"/>
              </a:lnSpc>
              <a:spcBef>
                <a:spcPts val="0"/>
              </a:spcBef>
              <a:buClr>
                <a:schemeClr val="bg2">
                  <a:lumMod val="25000"/>
                </a:schemeClr>
              </a:buClr>
              <a:buNone/>
            </a:pPr>
            <a:endParaRPr lang="en-GB" dirty="0"/>
          </a:p>
          <a:p>
            <a:pPr marL="0" indent="0" algn="ctr">
              <a:lnSpc>
                <a:spcPct val="120000"/>
              </a:lnSpc>
              <a:spcBef>
                <a:spcPts val="0"/>
              </a:spcBef>
              <a:buClr>
                <a:schemeClr val="bg2">
                  <a:lumMod val="25000"/>
                </a:schemeClr>
              </a:buClr>
              <a:buNone/>
            </a:pPr>
            <a:endParaRPr lang="en-GB" sz="1800" dirty="0"/>
          </a:p>
          <a:p>
            <a:pPr marL="0"/>
            <a:endParaRPr lang="en-GB" b="0" dirty="0"/>
          </a:p>
          <a:p>
            <a:pPr marL="0" indent="0">
              <a:buNone/>
            </a:pPr>
            <a:endParaRPr lang="en-GB" dirty="0">
              <a:cs typeface="Roboto" panose="02000000000000000000" pitchFamily="2" charset="0"/>
            </a:endParaRPr>
          </a:p>
          <a:p>
            <a:pPr marL="0" indent="0">
              <a:buNone/>
            </a:pPr>
            <a:r>
              <a:rPr lang="en-GB" dirty="0">
                <a:cs typeface="Roboto" panose="02000000000000000000" pitchFamily="2" charset="0"/>
              </a:rPr>
              <a:t>Record the number of cups folded by each student in the table in </a:t>
            </a:r>
            <a:r>
              <a:rPr lang="en-GB" i="1" dirty="0">
                <a:cs typeface="Roboto" panose="02000000000000000000" pitchFamily="2" charset="0"/>
              </a:rPr>
              <a:t>Question 4.</a:t>
            </a:r>
          </a:p>
          <a:p>
            <a:endParaRPr lang="en-GB" dirty="0"/>
          </a:p>
        </p:txBody>
      </p:sp>
      <p:sp>
        <p:nvSpPr>
          <p:cNvPr id="7" name="Rectangle 6">
            <a:extLst>
              <a:ext uri="{FF2B5EF4-FFF2-40B4-BE49-F238E27FC236}">
                <a16:creationId xmlns:a16="http://schemas.microsoft.com/office/drawing/2014/main" id="{D6BF249B-D8B2-575C-C383-0216283498E1}"/>
              </a:ext>
            </a:extLst>
          </p:cNvPr>
          <p:cNvSpPr/>
          <p:nvPr/>
        </p:nvSpPr>
        <p:spPr>
          <a:xfrm>
            <a:off x="1008996" y="3214467"/>
            <a:ext cx="10037378" cy="893379"/>
          </a:xfrm>
          <a:prstGeom prst="rect">
            <a:avLst/>
          </a:prstGeom>
          <a:solidFill>
            <a:srgbClr val="773580"/>
          </a:solid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947106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Factories </a:t>
            </a:r>
            <a:endParaRPr lang="en-US"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b="0" dirty="0">
                <a:cs typeface="Roboto"/>
              </a:rPr>
              <a:t>Imagine how many colours a paint factory makes and how many sizes of tin and types of paint from undercoat, primer, </a:t>
            </a:r>
            <a:r>
              <a:rPr lang="en-GB" dirty="0">
                <a:cs typeface="Roboto"/>
              </a:rPr>
              <a:t>gloss and</a:t>
            </a:r>
            <a:r>
              <a:rPr lang="en-GB" b="0" dirty="0">
                <a:cs typeface="Roboto"/>
              </a:rPr>
              <a:t> many others! </a:t>
            </a:r>
            <a:r>
              <a:rPr lang="en-GB" dirty="0">
                <a:cs typeface="Roboto"/>
              </a:rPr>
              <a:t> </a:t>
            </a:r>
            <a:endParaRPr lang="en-GB" b="0" dirty="0"/>
          </a:p>
          <a:p>
            <a:endParaRPr lang="en-GB" b="0" dirty="0"/>
          </a:p>
          <a:p>
            <a:r>
              <a:rPr lang="en-GB" b="0" dirty="0"/>
              <a:t>The orders the factory receives from customers may be very varied – large quantities of a few colours and small quantities of lots of other colours.</a:t>
            </a:r>
          </a:p>
          <a:p>
            <a:endParaRPr lang="en-GB" b="0" dirty="0"/>
          </a:p>
          <a:p>
            <a:r>
              <a:rPr lang="en-GB" b="0" dirty="0"/>
              <a:t>How do you know the best way to make the paint products and use resources? </a:t>
            </a:r>
          </a:p>
          <a:p>
            <a:endParaRPr lang="en-US" dirty="0"/>
          </a:p>
        </p:txBody>
      </p:sp>
    </p:spTree>
    <p:extLst>
      <p:ext uri="{BB962C8B-B14F-4D97-AF65-F5344CB8AC3E}">
        <p14:creationId xmlns:p14="http://schemas.microsoft.com/office/powerpoint/2010/main" val="1395226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8AB1946-1801-DCF6-6CA4-EF8C78422659}"/>
              </a:ext>
            </a:extLst>
          </p:cNvPr>
          <p:cNvSpPr>
            <a:spLocks noGrp="1"/>
          </p:cNvSpPr>
          <p:nvPr>
            <p:ph type="title"/>
          </p:nvPr>
        </p:nvSpPr>
        <p:spPr/>
        <p:txBody>
          <a:bodyPr/>
          <a:lstStyle/>
          <a:p>
            <a:r>
              <a:rPr lang="en-GB" dirty="0"/>
              <a:t>Paper Cups Challenge – Data Collection</a:t>
            </a:r>
          </a:p>
        </p:txBody>
      </p:sp>
      <p:sp>
        <p:nvSpPr>
          <p:cNvPr id="6" name="Content Placeholder 5">
            <a:extLst>
              <a:ext uri="{FF2B5EF4-FFF2-40B4-BE49-F238E27FC236}">
                <a16:creationId xmlns:a16="http://schemas.microsoft.com/office/drawing/2014/main" id="{0237CF48-2F2B-D083-5D4F-40A57B2369A7}"/>
              </a:ext>
            </a:extLst>
          </p:cNvPr>
          <p:cNvSpPr>
            <a:spLocks noGrp="1"/>
          </p:cNvSpPr>
          <p:nvPr>
            <p:ph idx="1"/>
          </p:nvPr>
        </p:nvSpPr>
        <p:spPr/>
        <p:txBody>
          <a:bodyPr/>
          <a:lstStyle/>
          <a:p>
            <a:pPr marL="0" indent="0">
              <a:lnSpc>
                <a:spcPct val="120000"/>
              </a:lnSpc>
              <a:spcBef>
                <a:spcPts val="0"/>
              </a:spcBef>
              <a:buNone/>
            </a:pPr>
            <a:r>
              <a:rPr lang="en-GB" dirty="0">
                <a:cs typeface="Roboto"/>
              </a:rPr>
              <a:t>All teammates make as many paper cups as possible in the </a:t>
            </a:r>
            <a:r>
              <a:rPr lang="en-GB" b="1" dirty="0">
                <a:cs typeface="Roboto"/>
              </a:rPr>
              <a:t>shaping </a:t>
            </a:r>
            <a:r>
              <a:rPr lang="en-GB" dirty="0">
                <a:cs typeface="Roboto"/>
              </a:rPr>
              <a:t>stage:</a:t>
            </a:r>
            <a:endParaRPr lang="en-US" dirty="0"/>
          </a:p>
          <a:p>
            <a:pPr marL="0" indent="0" algn="ctr">
              <a:lnSpc>
                <a:spcPct val="120000"/>
              </a:lnSpc>
              <a:spcBef>
                <a:spcPts val="0"/>
              </a:spcBef>
              <a:buClr>
                <a:schemeClr val="bg2">
                  <a:lumMod val="25000"/>
                </a:schemeClr>
              </a:buClr>
              <a:buNone/>
            </a:pPr>
            <a:endParaRPr lang="en-GB" dirty="0"/>
          </a:p>
          <a:p>
            <a:pPr marL="0" indent="0" algn="ctr">
              <a:lnSpc>
                <a:spcPct val="120000"/>
              </a:lnSpc>
              <a:spcBef>
                <a:spcPts val="0"/>
              </a:spcBef>
              <a:buClr>
                <a:schemeClr val="bg2">
                  <a:lumMod val="25000"/>
                </a:schemeClr>
              </a:buClr>
              <a:buNone/>
            </a:pPr>
            <a:endParaRPr lang="en-GB" sz="1800" dirty="0"/>
          </a:p>
          <a:p>
            <a:pPr marL="0"/>
            <a:endParaRPr lang="en-GB" b="0" dirty="0"/>
          </a:p>
          <a:p>
            <a:pPr marL="0" indent="0">
              <a:buNone/>
            </a:pPr>
            <a:endParaRPr lang="en-GB" dirty="0">
              <a:cs typeface="Roboto" panose="02000000000000000000" pitchFamily="2" charset="0"/>
            </a:endParaRPr>
          </a:p>
          <a:p>
            <a:pPr marL="0" indent="0">
              <a:buNone/>
            </a:pPr>
            <a:r>
              <a:rPr lang="en-GB" dirty="0">
                <a:cs typeface="Roboto" panose="02000000000000000000" pitchFamily="2" charset="0"/>
              </a:rPr>
              <a:t>Record the number of cups shaped by each student in the table in </a:t>
            </a:r>
            <a:r>
              <a:rPr lang="en-GB" i="1" dirty="0">
                <a:cs typeface="Roboto" panose="02000000000000000000" pitchFamily="2" charset="0"/>
              </a:rPr>
              <a:t>Question 4.</a:t>
            </a:r>
          </a:p>
          <a:p>
            <a:endParaRPr lang="en-GB" dirty="0"/>
          </a:p>
        </p:txBody>
      </p:sp>
      <p:sp>
        <p:nvSpPr>
          <p:cNvPr id="7" name="Rectangle 6">
            <a:extLst>
              <a:ext uri="{FF2B5EF4-FFF2-40B4-BE49-F238E27FC236}">
                <a16:creationId xmlns:a16="http://schemas.microsoft.com/office/drawing/2014/main" id="{4B449169-CB1A-0144-4353-19871BAFC103}"/>
              </a:ext>
            </a:extLst>
          </p:cNvPr>
          <p:cNvSpPr/>
          <p:nvPr/>
        </p:nvSpPr>
        <p:spPr>
          <a:xfrm>
            <a:off x="1008996" y="3214467"/>
            <a:ext cx="10037378" cy="893379"/>
          </a:xfrm>
          <a:prstGeom prst="rect">
            <a:avLst/>
          </a:prstGeom>
          <a:solidFill>
            <a:srgbClr val="773580"/>
          </a:solid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48545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2FB21E-5F27-409C-BD22-BD186C3B8568}"/>
              </a:ext>
            </a:extLst>
          </p:cNvPr>
          <p:cNvSpPr>
            <a:spLocks noGrp="1"/>
          </p:cNvSpPr>
          <p:nvPr>
            <p:ph type="title"/>
          </p:nvPr>
        </p:nvSpPr>
        <p:spPr/>
        <p:txBody>
          <a:bodyPr/>
          <a:lstStyle/>
          <a:p>
            <a:r>
              <a:rPr lang="en-GB" dirty="0"/>
              <a:t>Paper Cups Challenge – Data Collection</a:t>
            </a:r>
          </a:p>
        </p:txBody>
      </p:sp>
      <p:sp>
        <p:nvSpPr>
          <p:cNvPr id="6" name="Content Placeholder 5">
            <a:extLst>
              <a:ext uri="{FF2B5EF4-FFF2-40B4-BE49-F238E27FC236}">
                <a16:creationId xmlns:a16="http://schemas.microsoft.com/office/drawing/2014/main" id="{B39B9DE8-A9F2-11A4-B123-926302156A77}"/>
              </a:ext>
            </a:extLst>
          </p:cNvPr>
          <p:cNvSpPr>
            <a:spLocks noGrp="1"/>
          </p:cNvSpPr>
          <p:nvPr>
            <p:ph idx="1"/>
          </p:nvPr>
        </p:nvSpPr>
        <p:spPr/>
        <p:txBody>
          <a:bodyPr/>
          <a:lstStyle/>
          <a:p>
            <a:pPr marL="0" indent="0">
              <a:lnSpc>
                <a:spcPct val="120000"/>
              </a:lnSpc>
              <a:spcBef>
                <a:spcPts val="0"/>
              </a:spcBef>
              <a:buNone/>
            </a:pPr>
            <a:r>
              <a:rPr lang="en-GB" dirty="0">
                <a:cs typeface="Roboto"/>
              </a:rPr>
              <a:t>All teammates make as many paper cups as possible in the </a:t>
            </a:r>
            <a:r>
              <a:rPr lang="en-GB" b="1" dirty="0">
                <a:cs typeface="Roboto"/>
              </a:rPr>
              <a:t>moulding </a:t>
            </a:r>
            <a:r>
              <a:rPr lang="en-GB" dirty="0">
                <a:cs typeface="Roboto"/>
              </a:rPr>
              <a:t>stage:</a:t>
            </a:r>
            <a:endParaRPr lang="en-US" dirty="0"/>
          </a:p>
          <a:p>
            <a:pPr marL="0" indent="0" algn="ctr">
              <a:lnSpc>
                <a:spcPct val="120000"/>
              </a:lnSpc>
              <a:spcBef>
                <a:spcPts val="0"/>
              </a:spcBef>
              <a:buClr>
                <a:schemeClr val="bg2">
                  <a:lumMod val="25000"/>
                </a:schemeClr>
              </a:buClr>
              <a:buNone/>
            </a:pPr>
            <a:endParaRPr lang="en-GB" dirty="0"/>
          </a:p>
          <a:p>
            <a:pPr marL="0" indent="0" algn="ctr">
              <a:lnSpc>
                <a:spcPct val="120000"/>
              </a:lnSpc>
              <a:spcBef>
                <a:spcPts val="0"/>
              </a:spcBef>
              <a:buClr>
                <a:schemeClr val="bg2">
                  <a:lumMod val="25000"/>
                </a:schemeClr>
              </a:buClr>
              <a:buNone/>
            </a:pPr>
            <a:endParaRPr lang="en-GB" sz="1800" dirty="0"/>
          </a:p>
          <a:p>
            <a:pPr marL="0" indent="0" algn="ctr">
              <a:lnSpc>
                <a:spcPct val="120000"/>
              </a:lnSpc>
              <a:spcBef>
                <a:spcPts val="0"/>
              </a:spcBef>
              <a:buClr>
                <a:schemeClr val="bg2">
                  <a:lumMod val="25000"/>
                </a:schemeClr>
              </a:buClr>
              <a:buNone/>
            </a:pPr>
            <a:endParaRPr lang="en-GB" sz="1800" dirty="0"/>
          </a:p>
          <a:p>
            <a:pPr marL="0"/>
            <a:endParaRPr lang="en-GB" b="0" dirty="0"/>
          </a:p>
          <a:p>
            <a:pPr marL="0" indent="0">
              <a:buNone/>
            </a:pPr>
            <a:r>
              <a:rPr lang="en-GB" dirty="0">
                <a:cs typeface="Roboto" panose="02000000000000000000" pitchFamily="2" charset="0"/>
              </a:rPr>
              <a:t>Record the number of cups moulded by each student in the table in </a:t>
            </a:r>
            <a:r>
              <a:rPr lang="en-GB" i="1" dirty="0">
                <a:cs typeface="Roboto" panose="02000000000000000000" pitchFamily="2" charset="0"/>
              </a:rPr>
              <a:t>Question 4.</a:t>
            </a:r>
          </a:p>
          <a:p>
            <a:endParaRPr lang="en-GB" dirty="0"/>
          </a:p>
        </p:txBody>
      </p:sp>
      <p:sp>
        <p:nvSpPr>
          <p:cNvPr id="7" name="Rectangle 6">
            <a:extLst>
              <a:ext uri="{FF2B5EF4-FFF2-40B4-BE49-F238E27FC236}">
                <a16:creationId xmlns:a16="http://schemas.microsoft.com/office/drawing/2014/main" id="{CF8A562F-22C7-7EAE-86CC-B10769CD3AFF}"/>
              </a:ext>
            </a:extLst>
          </p:cNvPr>
          <p:cNvSpPr/>
          <p:nvPr/>
        </p:nvSpPr>
        <p:spPr>
          <a:xfrm>
            <a:off x="1008996" y="3214467"/>
            <a:ext cx="10037378" cy="893379"/>
          </a:xfrm>
          <a:prstGeom prst="rect">
            <a:avLst/>
          </a:prstGeom>
          <a:solidFill>
            <a:srgbClr val="773580"/>
          </a:solid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72055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20DE16B-B3B3-633D-A014-44F8E591DE62}"/>
              </a:ext>
            </a:extLst>
          </p:cNvPr>
          <p:cNvSpPr>
            <a:spLocks noGrp="1"/>
          </p:cNvSpPr>
          <p:nvPr>
            <p:ph type="title"/>
          </p:nvPr>
        </p:nvSpPr>
        <p:spPr/>
        <p:txBody>
          <a:bodyPr/>
          <a:lstStyle/>
          <a:p>
            <a:r>
              <a:rPr lang="en-GB" dirty="0"/>
              <a:t>Paper Cups Challenge – Data Collection</a:t>
            </a:r>
          </a:p>
        </p:txBody>
      </p:sp>
      <p:sp>
        <p:nvSpPr>
          <p:cNvPr id="6" name="Content Placeholder 5">
            <a:extLst>
              <a:ext uri="{FF2B5EF4-FFF2-40B4-BE49-F238E27FC236}">
                <a16:creationId xmlns:a16="http://schemas.microsoft.com/office/drawing/2014/main" id="{40F997C2-0504-9442-C7A9-595DD0FB59E1}"/>
              </a:ext>
            </a:extLst>
          </p:cNvPr>
          <p:cNvSpPr>
            <a:spLocks noGrp="1"/>
          </p:cNvSpPr>
          <p:nvPr>
            <p:ph idx="1"/>
          </p:nvPr>
        </p:nvSpPr>
        <p:spPr/>
        <p:txBody>
          <a:bodyPr/>
          <a:lstStyle/>
          <a:p>
            <a:pPr marL="0" indent="0">
              <a:lnSpc>
                <a:spcPct val="120000"/>
              </a:lnSpc>
              <a:spcBef>
                <a:spcPts val="0"/>
              </a:spcBef>
              <a:buNone/>
            </a:pPr>
            <a:r>
              <a:rPr lang="en-GB" dirty="0">
                <a:cs typeface="Roboto"/>
              </a:rPr>
              <a:t>All teammates make as many paper cups as possible in the </a:t>
            </a:r>
            <a:r>
              <a:rPr lang="en-GB" b="1" dirty="0">
                <a:cs typeface="Roboto"/>
              </a:rPr>
              <a:t>designing </a:t>
            </a:r>
            <a:r>
              <a:rPr lang="en-GB" dirty="0">
                <a:cs typeface="Roboto"/>
              </a:rPr>
              <a:t>stage:</a:t>
            </a:r>
            <a:endParaRPr lang="en-US" dirty="0"/>
          </a:p>
          <a:p>
            <a:pPr marL="0" indent="0" algn="ctr">
              <a:lnSpc>
                <a:spcPct val="120000"/>
              </a:lnSpc>
              <a:spcBef>
                <a:spcPts val="0"/>
              </a:spcBef>
              <a:buClr>
                <a:schemeClr val="bg2">
                  <a:lumMod val="25000"/>
                </a:schemeClr>
              </a:buClr>
              <a:buNone/>
            </a:pPr>
            <a:endParaRPr lang="en-GB" dirty="0"/>
          </a:p>
          <a:p>
            <a:pPr marL="0" indent="0" algn="ctr">
              <a:lnSpc>
                <a:spcPct val="120000"/>
              </a:lnSpc>
              <a:spcBef>
                <a:spcPts val="0"/>
              </a:spcBef>
              <a:buClr>
                <a:schemeClr val="bg2">
                  <a:lumMod val="25000"/>
                </a:schemeClr>
              </a:buClr>
              <a:buNone/>
            </a:pPr>
            <a:endParaRPr lang="en-GB" sz="1800" dirty="0"/>
          </a:p>
          <a:p>
            <a:pPr marL="0" indent="0" algn="ctr">
              <a:lnSpc>
                <a:spcPct val="120000"/>
              </a:lnSpc>
              <a:spcBef>
                <a:spcPts val="0"/>
              </a:spcBef>
              <a:buClr>
                <a:schemeClr val="bg2">
                  <a:lumMod val="25000"/>
                </a:schemeClr>
              </a:buClr>
              <a:buNone/>
            </a:pPr>
            <a:endParaRPr lang="en-GB" sz="1800" dirty="0"/>
          </a:p>
          <a:p>
            <a:pPr marL="0"/>
            <a:endParaRPr lang="en-GB" b="0" dirty="0"/>
          </a:p>
          <a:p>
            <a:pPr marL="0" indent="0">
              <a:buNone/>
            </a:pPr>
            <a:r>
              <a:rPr lang="en-GB" dirty="0">
                <a:cs typeface="Roboto" panose="02000000000000000000" pitchFamily="2" charset="0"/>
              </a:rPr>
              <a:t>Record the number of cups designed by each student in the table in </a:t>
            </a:r>
            <a:r>
              <a:rPr lang="en-GB" i="1" dirty="0">
                <a:cs typeface="Roboto" panose="02000000000000000000" pitchFamily="2" charset="0"/>
              </a:rPr>
              <a:t>Question 4.</a:t>
            </a:r>
          </a:p>
          <a:p>
            <a:endParaRPr lang="en-GB" dirty="0"/>
          </a:p>
        </p:txBody>
      </p:sp>
      <p:sp>
        <p:nvSpPr>
          <p:cNvPr id="7" name="Rectangle 6">
            <a:extLst>
              <a:ext uri="{FF2B5EF4-FFF2-40B4-BE49-F238E27FC236}">
                <a16:creationId xmlns:a16="http://schemas.microsoft.com/office/drawing/2014/main" id="{54D02636-21BD-1CE9-FDAE-0FF16A3DBCB7}"/>
              </a:ext>
            </a:extLst>
          </p:cNvPr>
          <p:cNvSpPr/>
          <p:nvPr/>
        </p:nvSpPr>
        <p:spPr>
          <a:xfrm>
            <a:off x="1008996" y="3214467"/>
            <a:ext cx="10037378" cy="893379"/>
          </a:xfrm>
          <a:prstGeom prst="rect">
            <a:avLst/>
          </a:prstGeom>
          <a:solidFill>
            <a:srgbClr val="773580"/>
          </a:solidFill>
          <a:ln w="381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07994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9A8CF0-BFDE-EB94-56A2-647D895356BD}"/>
              </a:ext>
            </a:extLst>
          </p:cNvPr>
          <p:cNvSpPr>
            <a:spLocks noGrp="1"/>
          </p:cNvSpPr>
          <p:nvPr>
            <p:ph type="title"/>
          </p:nvPr>
        </p:nvSpPr>
        <p:spPr/>
        <p:txBody>
          <a:bodyPr/>
          <a:lstStyle/>
          <a:p>
            <a:r>
              <a:rPr lang="en-GB" dirty="0"/>
              <a:t>Paper Cups Challenge - Data Collection</a:t>
            </a:r>
          </a:p>
        </p:txBody>
      </p:sp>
      <p:sp>
        <p:nvSpPr>
          <p:cNvPr id="6" name="Content Placeholder 5">
            <a:extLst>
              <a:ext uri="{FF2B5EF4-FFF2-40B4-BE49-F238E27FC236}">
                <a16:creationId xmlns:a16="http://schemas.microsoft.com/office/drawing/2014/main" id="{F009F1BA-A134-C330-4058-54C4235F1A01}"/>
              </a:ext>
            </a:extLst>
          </p:cNvPr>
          <p:cNvSpPr>
            <a:spLocks noGrp="1"/>
          </p:cNvSpPr>
          <p:nvPr>
            <p:ph idx="1"/>
          </p:nvPr>
        </p:nvSpPr>
        <p:spPr/>
        <p:txBody>
          <a:bodyPr/>
          <a:lstStyle/>
          <a:p>
            <a:pPr marL="0" indent="0">
              <a:lnSpc>
                <a:spcPct val="120000"/>
              </a:lnSpc>
              <a:spcBef>
                <a:spcPts val="0"/>
              </a:spcBef>
              <a:buClr>
                <a:schemeClr val="bg2">
                  <a:lumMod val="25000"/>
                </a:schemeClr>
              </a:buClr>
              <a:buNone/>
            </a:pPr>
            <a:r>
              <a:rPr lang="en-GB" sz="2800" dirty="0"/>
              <a:t>Data Collection:</a:t>
            </a:r>
          </a:p>
          <a:p>
            <a:pPr marL="0" indent="0">
              <a:lnSpc>
                <a:spcPct val="120000"/>
              </a:lnSpc>
              <a:spcBef>
                <a:spcPts val="0"/>
              </a:spcBef>
              <a:buClr>
                <a:schemeClr val="bg2">
                  <a:lumMod val="25000"/>
                </a:schemeClr>
              </a:buClr>
              <a:buNone/>
            </a:pPr>
            <a:endParaRPr lang="en-GB" sz="2400" dirty="0"/>
          </a:p>
          <a:p>
            <a:pPr marL="0" indent="0">
              <a:lnSpc>
                <a:spcPct val="120000"/>
              </a:lnSpc>
              <a:spcBef>
                <a:spcPts val="0"/>
              </a:spcBef>
              <a:buClr>
                <a:schemeClr val="bg2">
                  <a:lumMod val="25000"/>
                </a:schemeClr>
              </a:buClr>
              <a:buNone/>
            </a:pPr>
            <a:r>
              <a:rPr lang="en-GB" sz="2400" b="0" dirty="0">
                <a:cs typeface="Roboto"/>
              </a:rPr>
              <a:t>Calculate the </a:t>
            </a:r>
            <a:r>
              <a:rPr lang="en-GB" sz="2400" dirty="0">
                <a:cs typeface="Roboto"/>
              </a:rPr>
              <a:t>range and </a:t>
            </a:r>
            <a:r>
              <a:rPr lang="en-GB" sz="2400" b="0" dirty="0">
                <a:cs typeface="Roboto"/>
              </a:rPr>
              <a:t>mean</a:t>
            </a:r>
            <a:r>
              <a:rPr lang="en-GB" sz="2400" dirty="0">
                <a:cs typeface="Roboto"/>
              </a:rPr>
              <a:t> for each stage and fill the table in </a:t>
            </a:r>
            <a:r>
              <a:rPr lang="en-GB" sz="2400" i="1" dirty="0">
                <a:cs typeface="Roboto"/>
              </a:rPr>
              <a:t>Question 5.</a:t>
            </a:r>
          </a:p>
          <a:p>
            <a:endParaRPr lang="en-GB" dirty="0"/>
          </a:p>
        </p:txBody>
      </p:sp>
    </p:spTree>
    <p:extLst>
      <p:ext uri="{BB962C8B-B14F-4D97-AF65-F5344CB8AC3E}">
        <p14:creationId xmlns:p14="http://schemas.microsoft.com/office/powerpoint/2010/main" val="3185515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55459E-E237-17B7-7703-42117B282002}"/>
              </a:ext>
            </a:extLst>
          </p:cNvPr>
          <p:cNvSpPr>
            <a:spLocks noGrp="1"/>
          </p:cNvSpPr>
          <p:nvPr>
            <p:ph type="title"/>
          </p:nvPr>
        </p:nvSpPr>
        <p:spPr/>
        <p:txBody>
          <a:bodyPr/>
          <a:lstStyle/>
          <a:p>
            <a:r>
              <a:rPr lang="en-GB" sz="4000" dirty="0"/>
              <a:t>Paper Cups Challenge - Data Collection</a:t>
            </a:r>
            <a:endParaRPr lang="en-GB" dirty="0"/>
          </a:p>
        </p:txBody>
      </p:sp>
      <p:sp>
        <p:nvSpPr>
          <p:cNvPr id="6" name="Content Placeholder 5">
            <a:extLst>
              <a:ext uri="{FF2B5EF4-FFF2-40B4-BE49-F238E27FC236}">
                <a16:creationId xmlns:a16="http://schemas.microsoft.com/office/drawing/2014/main" id="{EE5B8B91-E0FF-D5AB-A199-F34FBDE765C3}"/>
              </a:ext>
            </a:extLst>
          </p:cNvPr>
          <p:cNvSpPr>
            <a:spLocks noGrp="1"/>
          </p:cNvSpPr>
          <p:nvPr>
            <p:ph idx="1"/>
          </p:nvPr>
        </p:nvSpPr>
        <p:spPr/>
        <p:txBody>
          <a:bodyPr/>
          <a:lstStyle/>
          <a:p>
            <a:pPr marL="0" indent="0">
              <a:buNone/>
            </a:pPr>
            <a:endParaRPr lang="en-GB" sz="2400" dirty="0">
              <a:cs typeface="Calibri"/>
            </a:endParaRPr>
          </a:p>
          <a:p>
            <a:pPr marL="0" indent="0">
              <a:buNone/>
            </a:pPr>
            <a:r>
              <a:rPr lang="en-GB" sz="2400" dirty="0">
                <a:cs typeface="Roboto" panose="02000000000000000000" pitchFamily="2" charset="0"/>
              </a:rPr>
              <a:t>Range = lowest amount produced – highest amount produced</a:t>
            </a:r>
            <a:endParaRPr lang="en-US" sz="2400" dirty="0">
              <a:cs typeface="Roboto" panose="02000000000000000000" pitchFamily="2" charset="0"/>
            </a:endParaRPr>
          </a:p>
          <a:p>
            <a:pPr marL="0" indent="0">
              <a:buNone/>
            </a:pPr>
            <a:endParaRPr lang="en-GB" sz="2400" dirty="0">
              <a:cs typeface="Roboto" panose="02000000000000000000" pitchFamily="2" charset="0"/>
            </a:endParaRPr>
          </a:p>
          <a:p>
            <a:pPr marL="0" indent="0">
              <a:buNone/>
            </a:pPr>
            <a:r>
              <a:rPr lang="en-GB" sz="2400" dirty="0">
                <a:cs typeface="Roboto"/>
              </a:rPr>
              <a:t>Mean = Add the number of cups made in each stage </a:t>
            </a:r>
          </a:p>
          <a:p>
            <a:pPr marL="0" indent="0">
              <a:buNone/>
            </a:pPr>
            <a:r>
              <a:rPr lang="en-GB" sz="2400" dirty="0">
                <a:cs typeface="Roboto"/>
              </a:rPr>
              <a:t>                        Number of students</a:t>
            </a:r>
            <a:endParaRPr lang="en-GB" sz="2400" dirty="0"/>
          </a:p>
          <a:p>
            <a:endParaRPr lang="en-GB" dirty="0"/>
          </a:p>
        </p:txBody>
      </p:sp>
      <p:cxnSp>
        <p:nvCxnSpPr>
          <p:cNvPr id="7" name="Straight Arrow Connector 6">
            <a:extLst>
              <a:ext uri="{FF2B5EF4-FFF2-40B4-BE49-F238E27FC236}">
                <a16:creationId xmlns:a16="http://schemas.microsoft.com/office/drawing/2014/main" id="{A8192C12-7609-C6FC-67D9-8EF492930B2A}"/>
              </a:ext>
            </a:extLst>
          </p:cNvPr>
          <p:cNvCxnSpPr>
            <a:cxnSpLocks/>
          </p:cNvCxnSpPr>
          <p:nvPr/>
        </p:nvCxnSpPr>
        <p:spPr>
          <a:xfrm>
            <a:off x="2125412" y="4294426"/>
            <a:ext cx="7034745" cy="0"/>
          </a:xfrm>
          <a:prstGeom prst="straightConnector1">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140960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107AE2-CE6A-08E7-16DD-D25FD2F653D0}"/>
              </a:ext>
            </a:extLst>
          </p:cNvPr>
          <p:cNvSpPr>
            <a:spLocks noGrp="1"/>
          </p:cNvSpPr>
          <p:nvPr>
            <p:ph type="title"/>
          </p:nvPr>
        </p:nvSpPr>
        <p:spPr/>
        <p:txBody>
          <a:bodyPr/>
          <a:lstStyle/>
          <a:p>
            <a:r>
              <a:rPr lang="en-GB" dirty="0"/>
              <a:t>Paper Cups Challenge – Trial 2</a:t>
            </a:r>
          </a:p>
        </p:txBody>
      </p:sp>
      <p:sp>
        <p:nvSpPr>
          <p:cNvPr id="6" name="Content Placeholder 5">
            <a:extLst>
              <a:ext uri="{FF2B5EF4-FFF2-40B4-BE49-F238E27FC236}">
                <a16:creationId xmlns:a16="http://schemas.microsoft.com/office/drawing/2014/main" id="{2B70C936-5C6E-850C-65EC-5A7A4881CE65}"/>
              </a:ext>
            </a:extLst>
          </p:cNvPr>
          <p:cNvSpPr>
            <a:spLocks noGrp="1"/>
          </p:cNvSpPr>
          <p:nvPr>
            <p:ph idx="1"/>
          </p:nvPr>
        </p:nvSpPr>
        <p:spPr/>
        <p:txBody>
          <a:bodyPr/>
          <a:lstStyle/>
          <a:p>
            <a:pPr marL="0" indent="0">
              <a:lnSpc>
                <a:spcPct val="120000"/>
              </a:lnSpc>
              <a:spcBef>
                <a:spcPts val="0"/>
              </a:spcBef>
              <a:buClr>
                <a:schemeClr val="bg2">
                  <a:lumMod val="25000"/>
                </a:schemeClr>
              </a:buClr>
              <a:buNone/>
            </a:pPr>
            <a:r>
              <a:rPr lang="en-GB" sz="2400" dirty="0"/>
              <a:t>Trial 2:</a:t>
            </a:r>
          </a:p>
          <a:p>
            <a:pPr marL="0" indent="0">
              <a:lnSpc>
                <a:spcPct val="120000"/>
              </a:lnSpc>
              <a:spcBef>
                <a:spcPts val="0"/>
              </a:spcBef>
              <a:buClr>
                <a:schemeClr val="bg2">
                  <a:lumMod val="25000"/>
                </a:schemeClr>
              </a:buClr>
              <a:buNone/>
            </a:pPr>
            <a:r>
              <a:rPr lang="en-GB" sz="2400" b="0" dirty="0"/>
              <a:t>2 Minutes </a:t>
            </a:r>
          </a:p>
          <a:p>
            <a:pPr marL="0" indent="0">
              <a:lnSpc>
                <a:spcPct val="120000"/>
              </a:lnSpc>
              <a:spcBef>
                <a:spcPts val="0"/>
              </a:spcBef>
              <a:buClr>
                <a:schemeClr val="bg2">
                  <a:lumMod val="25000"/>
                </a:schemeClr>
              </a:buClr>
              <a:buNone/>
            </a:pPr>
            <a:endParaRPr lang="en-GB" sz="2400" b="0" dirty="0"/>
          </a:p>
          <a:p>
            <a:pPr marL="0" indent="0">
              <a:lnSpc>
                <a:spcPct val="120000"/>
              </a:lnSpc>
              <a:spcBef>
                <a:spcPts val="0"/>
              </a:spcBef>
              <a:buClr>
                <a:schemeClr val="bg2">
                  <a:lumMod val="25000"/>
                </a:schemeClr>
              </a:buClr>
              <a:buNone/>
            </a:pPr>
            <a:r>
              <a:rPr lang="en-GB" sz="2400" b="0" dirty="0"/>
              <a:t>All groups to use results to inform re-</a:t>
            </a:r>
            <a:r>
              <a:rPr lang="en-GB" sz="2400" dirty="0"/>
              <a:t>arranging </a:t>
            </a:r>
            <a:r>
              <a:rPr lang="en-GB" sz="2400" b="0" dirty="0"/>
              <a:t>of the number of people at each stage and have another attempt to make as many paper cups as possible</a:t>
            </a:r>
          </a:p>
          <a:p>
            <a:endParaRPr lang="en-GB" dirty="0"/>
          </a:p>
        </p:txBody>
      </p:sp>
    </p:spTree>
    <p:extLst>
      <p:ext uri="{BB962C8B-B14F-4D97-AF65-F5344CB8AC3E}">
        <p14:creationId xmlns:p14="http://schemas.microsoft.com/office/powerpoint/2010/main" val="371222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E1B7C5-3C96-3B63-2CA1-F12E7A7172C7}"/>
              </a:ext>
            </a:extLst>
          </p:cNvPr>
          <p:cNvSpPr>
            <a:spLocks noGrp="1"/>
          </p:cNvSpPr>
          <p:nvPr>
            <p:ph type="title"/>
          </p:nvPr>
        </p:nvSpPr>
        <p:spPr/>
        <p:txBody>
          <a:bodyPr/>
          <a:lstStyle/>
          <a:p>
            <a:r>
              <a:rPr lang="en-GB" dirty="0">
                <a:cs typeface="Roboto Medium"/>
              </a:rPr>
              <a:t>Paper Cups Challenge – Trial 2</a:t>
            </a:r>
            <a:endParaRPr lang="en-GB" dirty="0"/>
          </a:p>
        </p:txBody>
      </p:sp>
      <p:sp>
        <p:nvSpPr>
          <p:cNvPr id="6" name="Content Placeholder 5">
            <a:extLst>
              <a:ext uri="{FF2B5EF4-FFF2-40B4-BE49-F238E27FC236}">
                <a16:creationId xmlns:a16="http://schemas.microsoft.com/office/drawing/2014/main" id="{73AA7FAF-7021-E09A-5478-76044D46099D}"/>
              </a:ext>
            </a:extLst>
          </p:cNvPr>
          <p:cNvSpPr>
            <a:spLocks noGrp="1"/>
          </p:cNvSpPr>
          <p:nvPr>
            <p:ph idx="1"/>
          </p:nvPr>
        </p:nvSpPr>
        <p:spPr/>
        <p:txBody>
          <a:bodyPr/>
          <a:lstStyle/>
          <a:p>
            <a:pPr marL="457200" indent="-457200">
              <a:lnSpc>
                <a:spcPct val="120000"/>
              </a:lnSpc>
              <a:spcBef>
                <a:spcPts val="0"/>
              </a:spcBef>
              <a:buClr>
                <a:schemeClr val="bg2">
                  <a:lumMod val="25000"/>
                </a:schemeClr>
              </a:buClr>
            </a:pPr>
            <a:r>
              <a:rPr lang="en-GB" sz="2400" i="1" dirty="0">
                <a:cs typeface="Roboto"/>
              </a:rPr>
              <a:t>Question 6</a:t>
            </a:r>
            <a:r>
              <a:rPr lang="en-GB" sz="2400" dirty="0">
                <a:cs typeface="Roboto"/>
              </a:rPr>
              <a:t>: How many paper cups was your team able to make in 2 minutes?</a:t>
            </a:r>
            <a:endParaRPr lang="en-US" sz="2400" dirty="0">
              <a:cs typeface="Calibri"/>
            </a:endParaRPr>
          </a:p>
          <a:p>
            <a:pPr marL="457200" indent="-457200">
              <a:lnSpc>
                <a:spcPct val="120000"/>
              </a:lnSpc>
              <a:spcBef>
                <a:spcPts val="0"/>
              </a:spcBef>
            </a:pPr>
            <a:endParaRPr lang="en-GB" sz="2400" dirty="0">
              <a:cs typeface="Roboto"/>
            </a:endParaRPr>
          </a:p>
          <a:p>
            <a:pPr marL="457200" indent="-457200">
              <a:lnSpc>
                <a:spcPct val="120000"/>
              </a:lnSpc>
              <a:spcBef>
                <a:spcPts val="0"/>
              </a:spcBef>
            </a:pPr>
            <a:r>
              <a:rPr lang="en-GB" sz="2400" dirty="0">
                <a:cs typeface="+mn-lt"/>
              </a:rPr>
              <a:t>Record the number of cups made at each stage in the table in </a:t>
            </a:r>
            <a:r>
              <a:rPr lang="en-GB" sz="2400" i="1" dirty="0">
                <a:cs typeface="+mn-lt"/>
              </a:rPr>
              <a:t>Question 7</a:t>
            </a:r>
            <a:r>
              <a:rPr lang="en-GB" sz="2400" dirty="0">
                <a:cs typeface="+mn-lt"/>
              </a:rPr>
              <a:t>. </a:t>
            </a:r>
          </a:p>
          <a:p>
            <a:endParaRPr lang="en-GB" dirty="0"/>
          </a:p>
        </p:txBody>
      </p:sp>
    </p:spTree>
    <p:extLst>
      <p:ext uri="{BB962C8B-B14F-4D97-AF65-F5344CB8AC3E}">
        <p14:creationId xmlns:p14="http://schemas.microsoft.com/office/powerpoint/2010/main" val="3311288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A7D0E5-83E2-8674-C995-30A317A565AF}"/>
              </a:ext>
            </a:extLst>
          </p:cNvPr>
          <p:cNvSpPr>
            <a:spLocks noGrp="1"/>
          </p:cNvSpPr>
          <p:nvPr>
            <p:ph type="title"/>
          </p:nvPr>
        </p:nvSpPr>
        <p:spPr/>
        <p:txBody>
          <a:bodyPr/>
          <a:lstStyle/>
          <a:p>
            <a:r>
              <a:rPr lang="en-GB" dirty="0">
                <a:cs typeface="Roboto Medium"/>
              </a:rPr>
              <a:t>Paper Cups Challenge - Feedback</a:t>
            </a:r>
            <a:endParaRPr lang="en-GB" dirty="0"/>
          </a:p>
        </p:txBody>
      </p:sp>
      <p:sp>
        <p:nvSpPr>
          <p:cNvPr id="6" name="Content Placeholder 5">
            <a:extLst>
              <a:ext uri="{FF2B5EF4-FFF2-40B4-BE49-F238E27FC236}">
                <a16:creationId xmlns:a16="http://schemas.microsoft.com/office/drawing/2014/main" id="{21906548-8B7F-8D40-6D01-2EB34483E08D}"/>
              </a:ext>
            </a:extLst>
          </p:cNvPr>
          <p:cNvSpPr>
            <a:spLocks noGrp="1"/>
          </p:cNvSpPr>
          <p:nvPr>
            <p:ph idx="1"/>
          </p:nvPr>
        </p:nvSpPr>
        <p:spPr/>
        <p:txBody>
          <a:bodyPr/>
          <a:lstStyle/>
          <a:p>
            <a:pPr marL="0" indent="0">
              <a:lnSpc>
                <a:spcPct val="120000"/>
              </a:lnSpc>
              <a:spcBef>
                <a:spcPts val="0"/>
              </a:spcBef>
              <a:buClr>
                <a:schemeClr val="bg2">
                  <a:lumMod val="25000"/>
                </a:schemeClr>
              </a:buClr>
              <a:buNone/>
            </a:pPr>
            <a:r>
              <a:rPr lang="en-GB" sz="2800" dirty="0">
                <a:cs typeface="Roboto"/>
              </a:rPr>
              <a:t>Data Collection:</a:t>
            </a:r>
          </a:p>
          <a:p>
            <a:pPr marL="0" indent="0">
              <a:lnSpc>
                <a:spcPct val="120000"/>
              </a:lnSpc>
              <a:spcBef>
                <a:spcPts val="0"/>
              </a:spcBef>
              <a:buNone/>
            </a:pPr>
            <a:r>
              <a:rPr lang="en-GB" sz="2400" dirty="0">
                <a:cs typeface="Roboto"/>
              </a:rPr>
              <a:t>Fill the table in Question 8 and calculate the mean of the total number of cups between Trial 1 and Trial 2.</a:t>
            </a:r>
            <a:endParaRPr lang="en-GB" sz="2400" dirty="0"/>
          </a:p>
          <a:p>
            <a:pPr marL="0" indent="0">
              <a:lnSpc>
                <a:spcPct val="120000"/>
              </a:lnSpc>
              <a:spcBef>
                <a:spcPts val="0"/>
              </a:spcBef>
              <a:buNone/>
            </a:pPr>
            <a:endParaRPr lang="en-GB" sz="2400" b="0" dirty="0">
              <a:cs typeface="Roboto"/>
            </a:endParaRPr>
          </a:p>
          <a:p>
            <a:pPr marL="0" indent="0">
              <a:lnSpc>
                <a:spcPct val="120000"/>
              </a:lnSpc>
              <a:spcBef>
                <a:spcPts val="0"/>
              </a:spcBef>
              <a:buNone/>
            </a:pPr>
            <a:endParaRPr lang="en-GB" sz="1050" dirty="0">
              <a:cs typeface="Roboto"/>
            </a:endParaRPr>
          </a:p>
          <a:p>
            <a:pPr marL="0" indent="0">
              <a:lnSpc>
                <a:spcPct val="120000"/>
              </a:lnSpc>
              <a:spcBef>
                <a:spcPts val="0"/>
              </a:spcBef>
              <a:buNone/>
            </a:pPr>
            <a:r>
              <a:rPr lang="en-GB" sz="2400" dirty="0">
                <a:cs typeface="Roboto Medium"/>
              </a:rPr>
              <a:t>Mean = total cups made in Trial 1 + total cups made in Trial 2</a:t>
            </a:r>
          </a:p>
          <a:p>
            <a:pPr marL="0" indent="0">
              <a:lnSpc>
                <a:spcPct val="120000"/>
              </a:lnSpc>
              <a:spcBef>
                <a:spcPts val="0"/>
              </a:spcBef>
              <a:buNone/>
            </a:pPr>
            <a:r>
              <a:rPr lang="en-GB" sz="2400" dirty="0">
                <a:cs typeface="Roboto Medium"/>
              </a:rPr>
              <a:t>                                Number of trials conducted</a:t>
            </a:r>
          </a:p>
          <a:p>
            <a:endParaRPr lang="en-GB" dirty="0"/>
          </a:p>
        </p:txBody>
      </p:sp>
      <p:cxnSp>
        <p:nvCxnSpPr>
          <p:cNvPr id="7" name="Straight Arrow Connector 6">
            <a:extLst>
              <a:ext uri="{FF2B5EF4-FFF2-40B4-BE49-F238E27FC236}">
                <a16:creationId xmlns:a16="http://schemas.microsoft.com/office/drawing/2014/main" id="{7EABDA87-7F6E-4E62-1A6D-93F54E39DFA3}"/>
              </a:ext>
            </a:extLst>
          </p:cNvPr>
          <p:cNvCxnSpPr/>
          <p:nvPr/>
        </p:nvCxnSpPr>
        <p:spPr>
          <a:xfrm>
            <a:off x="2136821" y="4985875"/>
            <a:ext cx="8511215" cy="8157"/>
          </a:xfrm>
          <a:prstGeom prst="straightConnector1">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5198965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FBDA89-C84D-1ACB-B0A3-D796055B1DCD}"/>
              </a:ext>
            </a:extLst>
          </p:cNvPr>
          <p:cNvSpPr>
            <a:spLocks noGrp="1"/>
          </p:cNvSpPr>
          <p:nvPr>
            <p:ph type="title"/>
          </p:nvPr>
        </p:nvSpPr>
        <p:spPr/>
        <p:txBody>
          <a:bodyPr/>
          <a:lstStyle/>
          <a:p>
            <a:r>
              <a:rPr lang="en-GB" dirty="0">
                <a:cs typeface="Roboto Medium"/>
              </a:rPr>
              <a:t>Paper Cups Challenge - Feedback</a:t>
            </a:r>
            <a:endParaRPr lang="en-GB" dirty="0"/>
          </a:p>
        </p:txBody>
      </p:sp>
      <p:sp>
        <p:nvSpPr>
          <p:cNvPr id="6" name="Content Placeholder 5">
            <a:extLst>
              <a:ext uri="{FF2B5EF4-FFF2-40B4-BE49-F238E27FC236}">
                <a16:creationId xmlns:a16="http://schemas.microsoft.com/office/drawing/2014/main" id="{23B8D5DD-6821-9347-F92B-B8DB966F0881}"/>
              </a:ext>
            </a:extLst>
          </p:cNvPr>
          <p:cNvSpPr>
            <a:spLocks noGrp="1"/>
          </p:cNvSpPr>
          <p:nvPr>
            <p:ph idx="1"/>
          </p:nvPr>
        </p:nvSpPr>
        <p:spPr/>
        <p:txBody>
          <a:bodyPr>
            <a:normAutofit/>
          </a:bodyPr>
          <a:lstStyle/>
          <a:p>
            <a:pPr marL="0" indent="0">
              <a:lnSpc>
                <a:spcPct val="120000"/>
              </a:lnSpc>
              <a:spcBef>
                <a:spcPts val="0"/>
              </a:spcBef>
              <a:buClr>
                <a:schemeClr val="bg2">
                  <a:lumMod val="25000"/>
                </a:schemeClr>
              </a:buClr>
              <a:buNone/>
            </a:pPr>
            <a:r>
              <a:rPr lang="en-GB" sz="2800" dirty="0">
                <a:cs typeface="Roboto"/>
              </a:rPr>
              <a:t>Data Collection:</a:t>
            </a:r>
          </a:p>
          <a:p>
            <a:pPr marL="0" indent="0">
              <a:lnSpc>
                <a:spcPct val="120000"/>
              </a:lnSpc>
              <a:spcBef>
                <a:spcPts val="0"/>
              </a:spcBef>
              <a:buNone/>
            </a:pPr>
            <a:r>
              <a:rPr lang="en-GB" sz="2400" dirty="0">
                <a:cs typeface="Roboto"/>
              </a:rPr>
              <a:t>Fill the table in Question 8 and calculate the percentage change between the total number of cups between Trial 1 and Trial 2.</a:t>
            </a:r>
          </a:p>
          <a:p>
            <a:pPr marL="0" indent="0">
              <a:lnSpc>
                <a:spcPct val="120000"/>
              </a:lnSpc>
              <a:spcBef>
                <a:spcPts val="0"/>
              </a:spcBef>
              <a:buNone/>
            </a:pPr>
            <a:endParaRPr lang="en-GB" sz="2400" dirty="0">
              <a:cs typeface="Roboto"/>
            </a:endParaRPr>
          </a:p>
          <a:p>
            <a:pPr marL="0" indent="0">
              <a:lnSpc>
                <a:spcPct val="120000"/>
              </a:lnSpc>
              <a:spcBef>
                <a:spcPts val="0"/>
              </a:spcBef>
              <a:buNone/>
            </a:pPr>
            <a:endParaRPr lang="en-GB" sz="2400" dirty="0">
              <a:cs typeface="Roboto"/>
            </a:endParaRPr>
          </a:p>
          <a:p>
            <a:pPr marL="0" indent="0">
              <a:lnSpc>
                <a:spcPct val="120000"/>
              </a:lnSpc>
              <a:spcBef>
                <a:spcPts val="0"/>
              </a:spcBef>
              <a:buNone/>
            </a:pPr>
            <a:r>
              <a:rPr lang="en-GB" sz="2400" dirty="0">
                <a:cs typeface="Roboto"/>
              </a:rPr>
              <a:t>Percentage change =                                           x 100</a:t>
            </a:r>
            <a:endParaRPr lang="en-GB" sz="2400" b="0" dirty="0">
              <a:cs typeface="Roboto"/>
            </a:endParaRPr>
          </a:p>
          <a:p>
            <a:endParaRPr lang="en-GB" sz="2400" dirty="0"/>
          </a:p>
        </p:txBody>
      </p:sp>
      <p:pic>
        <p:nvPicPr>
          <p:cNvPr id="7" name="Picture 6">
            <a:extLst>
              <a:ext uri="{FF2B5EF4-FFF2-40B4-BE49-F238E27FC236}">
                <a16:creationId xmlns:a16="http://schemas.microsoft.com/office/drawing/2014/main" id="{D8827607-2D1D-A6EF-E7DD-4C570D761059}"/>
              </a:ext>
            </a:extLst>
          </p:cNvPr>
          <p:cNvPicPr>
            <a:picLocks noChangeAspect="1"/>
          </p:cNvPicPr>
          <p:nvPr/>
        </p:nvPicPr>
        <p:blipFill rotWithShape="1">
          <a:blip r:embed="rId3"/>
          <a:srcRect r="2421" b="5660"/>
          <a:stretch/>
        </p:blipFill>
        <p:spPr>
          <a:xfrm>
            <a:off x="4162710" y="4763081"/>
            <a:ext cx="4579714" cy="1142253"/>
          </a:xfrm>
          <a:prstGeom prst="rect">
            <a:avLst/>
          </a:prstGeom>
        </p:spPr>
      </p:pic>
    </p:spTree>
    <p:extLst>
      <p:ext uri="{BB962C8B-B14F-4D97-AF65-F5344CB8AC3E}">
        <p14:creationId xmlns:p14="http://schemas.microsoft.com/office/powerpoint/2010/main" val="2277009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1965441-6446-C2FB-55CA-2F260EABF7C1}"/>
              </a:ext>
            </a:extLst>
          </p:cNvPr>
          <p:cNvSpPr>
            <a:spLocks noGrp="1"/>
          </p:cNvSpPr>
          <p:nvPr>
            <p:ph type="title"/>
          </p:nvPr>
        </p:nvSpPr>
        <p:spPr/>
        <p:txBody>
          <a:bodyPr/>
          <a:lstStyle/>
          <a:p>
            <a:r>
              <a:rPr lang="en-GB" dirty="0"/>
              <a:t>Paper Cups Challenge - Feedback</a:t>
            </a:r>
          </a:p>
        </p:txBody>
      </p:sp>
      <p:sp>
        <p:nvSpPr>
          <p:cNvPr id="6" name="Content Placeholder 5">
            <a:extLst>
              <a:ext uri="{FF2B5EF4-FFF2-40B4-BE49-F238E27FC236}">
                <a16:creationId xmlns:a16="http://schemas.microsoft.com/office/drawing/2014/main" id="{2995B036-137E-3F8F-FD2F-36913C67A349}"/>
              </a:ext>
            </a:extLst>
          </p:cNvPr>
          <p:cNvSpPr>
            <a:spLocks noGrp="1"/>
          </p:cNvSpPr>
          <p:nvPr>
            <p:ph idx="1"/>
          </p:nvPr>
        </p:nvSpPr>
        <p:spPr/>
        <p:txBody>
          <a:bodyPr/>
          <a:lstStyle/>
          <a:p>
            <a:pPr marL="0" indent="0">
              <a:lnSpc>
                <a:spcPct val="120000"/>
              </a:lnSpc>
              <a:spcBef>
                <a:spcPts val="0"/>
              </a:spcBef>
              <a:buClr>
                <a:schemeClr val="bg2">
                  <a:lumMod val="25000"/>
                </a:schemeClr>
              </a:buClr>
              <a:buNone/>
            </a:pPr>
            <a:r>
              <a:rPr lang="en-GB" sz="2400" dirty="0"/>
              <a:t>Which group has made the greatest number of paper cups in Trial 2?</a:t>
            </a:r>
          </a:p>
          <a:p>
            <a:pPr marL="0" indent="0">
              <a:lnSpc>
                <a:spcPct val="120000"/>
              </a:lnSpc>
              <a:spcBef>
                <a:spcPts val="0"/>
              </a:spcBef>
              <a:buClr>
                <a:schemeClr val="bg2">
                  <a:lumMod val="25000"/>
                </a:schemeClr>
              </a:buClr>
              <a:buNone/>
            </a:pPr>
            <a:endParaRPr lang="en-GB" sz="2400" dirty="0"/>
          </a:p>
          <a:p>
            <a:pPr marL="0" indent="0">
              <a:lnSpc>
                <a:spcPct val="120000"/>
              </a:lnSpc>
              <a:spcBef>
                <a:spcPts val="0"/>
              </a:spcBef>
              <a:buClr>
                <a:schemeClr val="bg2">
                  <a:lumMod val="25000"/>
                </a:schemeClr>
              </a:buClr>
              <a:buNone/>
            </a:pPr>
            <a:r>
              <a:rPr lang="en-GB" sz="2400" dirty="0"/>
              <a:t>Which group has made the greatest improvement across Trial 1 and Trial 2?</a:t>
            </a:r>
          </a:p>
          <a:p>
            <a:endParaRPr lang="en-GB" dirty="0"/>
          </a:p>
        </p:txBody>
      </p:sp>
    </p:spTree>
    <p:extLst>
      <p:ext uri="{BB962C8B-B14F-4D97-AF65-F5344CB8AC3E}">
        <p14:creationId xmlns:p14="http://schemas.microsoft.com/office/powerpoint/2010/main" val="2902568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59F68E-0759-ACD2-BDB6-E18205AA5AD3}"/>
              </a:ext>
            </a:extLst>
          </p:cNvPr>
          <p:cNvSpPr>
            <a:spLocks noGrp="1"/>
          </p:cNvSpPr>
          <p:nvPr>
            <p:ph type="title"/>
          </p:nvPr>
        </p:nvSpPr>
        <p:spPr/>
        <p:txBody>
          <a:bodyPr/>
          <a:lstStyle/>
          <a:p>
            <a:r>
              <a:rPr lang="en-GB" dirty="0"/>
              <a:t>Efficiency </a:t>
            </a:r>
          </a:p>
        </p:txBody>
      </p:sp>
      <p:sp>
        <p:nvSpPr>
          <p:cNvPr id="6" name="Content Placeholder 5">
            <a:extLst>
              <a:ext uri="{FF2B5EF4-FFF2-40B4-BE49-F238E27FC236}">
                <a16:creationId xmlns:a16="http://schemas.microsoft.com/office/drawing/2014/main" id="{DD4FD813-58FF-9A42-D5D5-0607E9A2C36F}"/>
              </a:ext>
            </a:extLst>
          </p:cNvPr>
          <p:cNvSpPr>
            <a:spLocks noGrp="1"/>
          </p:cNvSpPr>
          <p:nvPr>
            <p:ph idx="1"/>
          </p:nvPr>
        </p:nvSpPr>
        <p:spPr/>
        <p:txBody>
          <a:bodyPr/>
          <a:lstStyle/>
          <a:p>
            <a:r>
              <a:rPr lang="en-GB" dirty="0"/>
              <a:t>What does it mean to be efficient?</a:t>
            </a:r>
          </a:p>
          <a:p>
            <a:pPr marL="0" indent="0">
              <a:buNone/>
            </a:pPr>
            <a:endParaRPr lang="en-GB" dirty="0"/>
          </a:p>
          <a:p>
            <a:r>
              <a:rPr lang="en-GB" dirty="0"/>
              <a:t>Why would you do it / What happens if something is not efficient?</a:t>
            </a:r>
          </a:p>
          <a:p>
            <a:endParaRPr lang="en-GB" dirty="0"/>
          </a:p>
          <a:p>
            <a:r>
              <a:rPr lang="en-GB" dirty="0"/>
              <a:t>How do you improve a processes</a:t>
            </a:r>
          </a:p>
          <a:p>
            <a:endParaRPr lang="en-GB" dirty="0"/>
          </a:p>
        </p:txBody>
      </p:sp>
    </p:spTree>
    <p:extLst>
      <p:ext uri="{BB962C8B-B14F-4D97-AF65-F5344CB8AC3E}">
        <p14:creationId xmlns:p14="http://schemas.microsoft.com/office/powerpoint/2010/main" val="32647550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FF50E7-A98B-0122-4B14-7B3314B573AF}"/>
              </a:ext>
            </a:extLst>
          </p:cNvPr>
          <p:cNvSpPr>
            <a:spLocks noGrp="1"/>
          </p:cNvSpPr>
          <p:nvPr>
            <p:ph type="title"/>
          </p:nvPr>
        </p:nvSpPr>
        <p:spPr/>
        <p:txBody>
          <a:bodyPr/>
          <a:lstStyle/>
          <a:p>
            <a:r>
              <a:rPr lang="en-GB" dirty="0"/>
              <a:t>Operational Research</a:t>
            </a:r>
          </a:p>
        </p:txBody>
      </p:sp>
      <p:sp>
        <p:nvSpPr>
          <p:cNvPr id="6" name="Content Placeholder 5">
            <a:extLst>
              <a:ext uri="{FF2B5EF4-FFF2-40B4-BE49-F238E27FC236}">
                <a16:creationId xmlns:a16="http://schemas.microsoft.com/office/drawing/2014/main" id="{0A1DADAE-465C-8519-A781-5828D73FD21E}"/>
              </a:ext>
            </a:extLst>
          </p:cNvPr>
          <p:cNvSpPr>
            <a:spLocks noGrp="1"/>
          </p:cNvSpPr>
          <p:nvPr>
            <p:ph idx="1"/>
          </p:nvPr>
        </p:nvSpPr>
        <p:spPr/>
        <p:txBody>
          <a:bodyPr/>
          <a:lstStyle/>
          <a:p>
            <a:pPr marL="0" indent="0">
              <a:buClr>
                <a:srgbClr val="005892"/>
              </a:buClr>
              <a:buNone/>
            </a:pPr>
            <a:r>
              <a:rPr lang="en-GB" b="0" dirty="0"/>
              <a:t>Operational research (OR) is the </a:t>
            </a:r>
            <a:r>
              <a:rPr lang="en-GB" dirty="0"/>
              <a:t>use</a:t>
            </a:r>
            <a:r>
              <a:rPr lang="en-GB" b="0" dirty="0"/>
              <a:t> of mathematical methods and </a:t>
            </a:r>
            <a:r>
              <a:rPr lang="en-GB" dirty="0"/>
              <a:t>analysis</a:t>
            </a:r>
            <a:r>
              <a:rPr lang="en-GB" b="1" dirty="0"/>
              <a:t> </a:t>
            </a:r>
            <a:r>
              <a:rPr lang="en-GB" b="0" dirty="0"/>
              <a:t>to improve decision-making</a:t>
            </a:r>
          </a:p>
          <a:p>
            <a:pPr marL="0" indent="0">
              <a:buClr>
                <a:srgbClr val="005892"/>
              </a:buClr>
              <a:buNone/>
            </a:pPr>
            <a:endParaRPr lang="en-GB" dirty="0"/>
          </a:p>
          <a:p>
            <a:pPr marL="0" indent="0">
              <a:buClr>
                <a:srgbClr val="005892"/>
              </a:buClr>
              <a:buNone/>
            </a:pPr>
            <a:r>
              <a:rPr lang="en-GB" dirty="0"/>
              <a:t>Or:</a:t>
            </a:r>
          </a:p>
          <a:p>
            <a:pPr marL="0" indent="0">
              <a:buClr>
                <a:srgbClr val="005892"/>
              </a:buClr>
              <a:buNone/>
            </a:pPr>
            <a:endParaRPr lang="en-GB" dirty="0"/>
          </a:p>
          <a:p>
            <a:pPr marL="0" indent="0">
              <a:buClr>
                <a:srgbClr val="005892"/>
              </a:buClr>
              <a:buNone/>
            </a:pPr>
            <a:r>
              <a:rPr lang="en-GB" dirty="0"/>
              <a:t>‘The science of better decision-making’</a:t>
            </a:r>
            <a:endParaRPr lang="en-GB" b="0" dirty="0"/>
          </a:p>
          <a:p>
            <a:endParaRPr lang="en-GB" dirty="0"/>
          </a:p>
        </p:txBody>
      </p:sp>
      <p:pic>
        <p:nvPicPr>
          <p:cNvPr id="7" name="Picture 6">
            <a:extLst>
              <a:ext uri="{FF2B5EF4-FFF2-40B4-BE49-F238E27FC236}">
                <a16:creationId xmlns:a16="http://schemas.microsoft.com/office/drawing/2014/main" id="{9030B700-F26F-7DDD-7921-794EE4F398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9323" y="3181918"/>
            <a:ext cx="3467098" cy="2311398"/>
          </a:xfrm>
          <a:prstGeom prst="rect">
            <a:avLst/>
          </a:prstGeom>
        </p:spPr>
      </p:pic>
    </p:spTree>
    <p:extLst>
      <p:ext uri="{BB962C8B-B14F-4D97-AF65-F5344CB8AC3E}">
        <p14:creationId xmlns:p14="http://schemas.microsoft.com/office/powerpoint/2010/main" val="2276220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A5B241-A5BE-B934-7F80-8805FB150BC3}"/>
              </a:ext>
            </a:extLst>
          </p:cNvPr>
          <p:cNvSpPr>
            <a:spLocks noGrp="1"/>
          </p:cNvSpPr>
          <p:nvPr>
            <p:ph type="title"/>
          </p:nvPr>
        </p:nvSpPr>
        <p:spPr/>
        <p:txBody>
          <a:bodyPr/>
          <a:lstStyle/>
          <a:p>
            <a:r>
              <a:rPr lang="en-GB" dirty="0">
                <a:cs typeface="Roboto Medium"/>
              </a:rPr>
              <a:t>Improving processes - Example</a:t>
            </a:r>
            <a:endParaRPr lang="en-GB" dirty="0"/>
          </a:p>
        </p:txBody>
      </p:sp>
      <p:pic>
        <p:nvPicPr>
          <p:cNvPr id="7" name="Content Placeholder 6" descr="Crimestoppers">
            <a:extLst>
              <a:ext uri="{FF2B5EF4-FFF2-40B4-BE49-F238E27FC236}">
                <a16:creationId xmlns:a16="http://schemas.microsoft.com/office/drawing/2014/main" id="{7CA06E58-8120-4023-43D7-9C9780CF7113}"/>
              </a:ext>
            </a:extLst>
          </p:cNvPr>
          <p:cNvPicPr>
            <a:picLocks noGrp="1" noChangeAspect="1"/>
          </p:cNvPicPr>
          <p:nvPr>
            <p:ph idx="1"/>
          </p:nvPr>
        </p:nvPicPr>
        <p:blipFill>
          <a:blip r:embed="rId3"/>
          <a:stretch>
            <a:fillRect/>
          </a:stretch>
        </p:blipFill>
        <p:spPr>
          <a:xfrm>
            <a:off x="356937" y="3088948"/>
            <a:ext cx="3886200" cy="981075"/>
          </a:xfrm>
          <a:prstGeom prst="rect">
            <a:avLst/>
          </a:prstGeom>
        </p:spPr>
      </p:pic>
      <p:sp>
        <p:nvSpPr>
          <p:cNvPr id="9" name="TextBox 8">
            <a:extLst>
              <a:ext uri="{FF2B5EF4-FFF2-40B4-BE49-F238E27FC236}">
                <a16:creationId xmlns:a16="http://schemas.microsoft.com/office/drawing/2014/main" id="{B2E9642F-7CA9-EF3B-FA1F-C1DA9B77C9E0}"/>
              </a:ext>
            </a:extLst>
          </p:cNvPr>
          <p:cNvSpPr txBox="1"/>
          <p:nvPr/>
        </p:nvSpPr>
        <p:spPr>
          <a:xfrm>
            <a:off x="4486779" y="2609989"/>
            <a:ext cx="5336004" cy="1938992"/>
          </a:xfrm>
          <a:prstGeom prst="rect">
            <a:avLst/>
          </a:prstGeom>
          <a:noFill/>
        </p:spPr>
        <p:txBody>
          <a:bodyPr wrap="square">
            <a:spAutoFit/>
          </a:bodyPr>
          <a:lstStyle/>
          <a:p>
            <a:pPr marL="342900" indent="-342900">
              <a:buFont typeface="Arial"/>
              <a:buChar char="•"/>
            </a:pPr>
            <a:r>
              <a:rPr lang="en-GB" sz="2000" dirty="0">
                <a:latin typeface="Verdana" panose="020B0604030504040204" pitchFamily="34" charset="0"/>
                <a:ea typeface="Verdana" panose="020B0604030504040204" pitchFamily="34" charset="0"/>
                <a:cs typeface="Arial"/>
              </a:rPr>
              <a:t>The call centre is open 24/7 and handles phone calls and emails from the public </a:t>
            </a:r>
            <a:r>
              <a:rPr lang="en-US" sz="2000" dirty="0">
                <a:latin typeface="Verdana" panose="020B0604030504040204" pitchFamily="34" charset="0"/>
                <a:ea typeface="Verdana" panose="020B0604030504040204" pitchFamily="34" charset="0"/>
                <a:cs typeface="Arial"/>
              </a:rPr>
              <a:t>​</a:t>
            </a:r>
            <a:endParaRPr lang="en-US" sz="2000" dirty="0">
              <a:latin typeface="Verdana" panose="020B0604030504040204" pitchFamily="34" charset="0"/>
              <a:ea typeface="Verdana" panose="020B0604030504040204" pitchFamily="34" charset="0"/>
            </a:endParaRPr>
          </a:p>
          <a:p>
            <a:endParaRPr lang="en-GB" sz="2000" dirty="0">
              <a:latin typeface="Verdana" panose="020B0604030504040204" pitchFamily="34" charset="0"/>
              <a:ea typeface="Verdana" panose="020B0604030504040204" pitchFamily="34" charset="0"/>
              <a:cs typeface="Arial"/>
            </a:endParaRPr>
          </a:p>
          <a:p>
            <a:pPr marL="342900" indent="-342900">
              <a:buFont typeface="Arial"/>
              <a:buChar char="•"/>
            </a:pPr>
            <a:r>
              <a:rPr lang="en-GB" sz="2000" dirty="0">
                <a:latin typeface="Verdana" panose="020B0604030504040204" pitchFamily="34" charset="0"/>
                <a:ea typeface="Verdana" panose="020B0604030504040204" pitchFamily="34" charset="0"/>
                <a:cs typeface="Arial"/>
              </a:rPr>
              <a:t>Provide information which may be useful in solving crimes. </a:t>
            </a:r>
            <a:endParaRPr lang="en-GB" sz="2000" dirty="0">
              <a:latin typeface="Verdana" panose="020B0604030504040204" pitchFamily="34" charset="0"/>
              <a:ea typeface="Verdana" panose="020B0604030504040204" pitchFamily="34" charset="0"/>
              <a:cs typeface="Calibri" panose="020F0502020204030204"/>
            </a:endParaRPr>
          </a:p>
        </p:txBody>
      </p:sp>
    </p:spTree>
    <p:extLst>
      <p:ext uri="{BB962C8B-B14F-4D97-AF65-F5344CB8AC3E}">
        <p14:creationId xmlns:p14="http://schemas.microsoft.com/office/powerpoint/2010/main" val="901557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Supermarkets</a:t>
            </a:r>
            <a:endParaRPr lang="en-US" dirty="0"/>
          </a:p>
        </p:txBody>
      </p:sp>
      <p:sp>
        <p:nvSpPr>
          <p:cNvPr id="3" name="Content Placeholder 2">
            <a:extLst>
              <a:ext uri="{FF2B5EF4-FFF2-40B4-BE49-F238E27FC236}">
                <a16:creationId xmlns:a16="http://schemas.microsoft.com/office/drawing/2014/main" id="{7EC47792-4BF7-9018-555E-1BFCC1E4AB36}"/>
              </a:ext>
            </a:extLst>
          </p:cNvPr>
          <p:cNvSpPr>
            <a:spLocks noGrp="1"/>
          </p:cNvSpPr>
          <p:nvPr>
            <p:ph sz="half" idx="1"/>
          </p:nvPr>
        </p:nvSpPr>
        <p:spPr/>
        <p:txBody>
          <a:bodyPr/>
          <a:lstStyle/>
          <a:p>
            <a:pPr marL="457200" lvl="1" indent="0">
              <a:spcBef>
                <a:spcPts val="0"/>
              </a:spcBef>
              <a:buClr>
                <a:srgbClr val="005892"/>
              </a:buClr>
              <a:buNone/>
            </a:pPr>
            <a:r>
              <a:rPr lang="en-GB" sz="2400" dirty="0"/>
              <a:t>Understanding people’s buying patterns</a:t>
            </a:r>
          </a:p>
          <a:p>
            <a:pPr lvl="1">
              <a:spcBef>
                <a:spcPts val="0"/>
              </a:spcBef>
              <a:buClr>
                <a:srgbClr val="005892"/>
              </a:buClr>
            </a:pPr>
            <a:endParaRPr lang="en-GB" sz="2400" dirty="0"/>
          </a:p>
          <a:p>
            <a:pPr marL="457200" lvl="1" indent="0">
              <a:spcBef>
                <a:spcPts val="0"/>
              </a:spcBef>
              <a:buClr>
                <a:srgbClr val="005892"/>
              </a:buClr>
              <a:buNone/>
            </a:pPr>
            <a:r>
              <a:rPr lang="en-GB" sz="2400" dirty="0"/>
              <a:t>Determining the number of staff needed on checkout and when</a:t>
            </a:r>
          </a:p>
          <a:p>
            <a:pPr marL="457200" lvl="1" indent="0">
              <a:spcBef>
                <a:spcPts val="0"/>
              </a:spcBef>
              <a:buClr>
                <a:srgbClr val="005892"/>
              </a:buClr>
              <a:buNone/>
            </a:pPr>
            <a:endParaRPr lang="en-GB" sz="2400" dirty="0"/>
          </a:p>
          <a:p>
            <a:pPr marL="457200" lvl="1" indent="0">
              <a:spcBef>
                <a:spcPts val="0"/>
              </a:spcBef>
              <a:buClr>
                <a:srgbClr val="005892"/>
              </a:buClr>
              <a:buNone/>
            </a:pPr>
            <a:r>
              <a:rPr lang="en-GB" sz="2400" dirty="0"/>
              <a:t>Calculating order quantities and delivery times</a:t>
            </a:r>
          </a:p>
          <a:p>
            <a:endParaRPr lang="en-US" dirty="0"/>
          </a:p>
        </p:txBody>
      </p:sp>
      <p:pic>
        <p:nvPicPr>
          <p:cNvPr id="5" name="Picture 4">
            <a:extLst>
              <a:ext uri="{FF2B5EF4-FFF2-40B4-BE49-F238E27FC236}">
                <a16:creationId xmlns:a16="http://schemas.microsoft.com/office/drawing/2014/main" id="{470BAF45-F09D-C938-C683-214F71B7F7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8908" y="2340404"/>
            <a:ext cx="3953829" cy="2565229"/>
          </a:xfrm>
          <a:prstGeom prst="rect">
            <a:avLst/>
          </a:prstGeom>
        </p:spPr>
      </p:pic>
    </p:spTree>
    <p:extLst>
      <p:ext uri="{BB962C8B-B14F-4D97-AF65-F5344CB8AC3E}">
        <p14:creationId xmlns:p14="http://schemas.microsoft.com/office/powerpoint/2010/main" val="2273381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Airlines</a:t>
            </a:r>
            <a:endParaRPr lang="en-US" dirty="0"/>
          </a:p>
        </p:txBody>
      </p:sp>
      <p:sp>
        <p:nvSpPr>
          <p:cNvPr id="4" name="Content Placeholder 3">
            <a:extLst>
              <a:ext uri="{FF2B5EF4-FFF2-40B4-BE49-F238E27FC236}">
                <a16:creationId xmlns:a16="http://schemas.microsoft.com/office/drawing/2014/main" id="{88BAC8F2-5A88-BA65-EAA9-FD587A4BA646}"/>
              </a:ext>
            </a:extLst>
          </p:cNvPr>
          <p:cNvSpPr>
            <a:spLocks noGrp="1"/>
          </p:cNvSpPr>
          <p:nvPr>
            <p:ph sz="half" idx="2"/>
          </p:nvPr>
        </p:nvSpPr>
        <p:spPr>
          <a:xfrm>
            <a:off x="4548393" y="2288165"/>
            <a:ext cx="6829926" cy="4045207"/>
          </a:xfrm>
        </p:spPr>
        <p:txBody>
          <a:bodyPr/>
          <a:lstStyle/>
          <a:p>
            <a:pPr marL="457200" lvl="1" indent="0">
              <a:buClr>
                <a:srgbClr val="005892"/>
              </a:buClr>
              <a:buNone/>
            </a:pPr>
            <a:r>
              <a:rPr lang="en-GB" sz="2800" dirty="0"/>
              <a:t>Forecasting where people want to go and when</a:t>
            </a:r>
          </a:p>
          <a:p>
            <a:pPr marL="457200" lvl="1" indent="0">
              <a:buClr>
                <a:srgbClr val="005892"/>
              </a:buClr>
              <a:buNone/>
            </a:pPr>
            <a:endParaRPr lang="en-GB" sz="2800" dirty="0"/>
          </a:p>
          <a:p>
            <a:pPr marL="457200" lvl="1" indent="0">
              <a:buClr>
                <a:srgbClr val="005892"/>
              </a:buClr>
              <a:buNone/>
            </a:pPr>
            <a:r>
              <a:rPr lang="en-GB" sz="2800" dirty="0"/>
              <a:t>Setting the ticket prices</a:t>
            </a:r>
          </a:p>
          <a:p>
            <a:pPr lvl="1">
              <a:buClr>
                <a:srgbClr val="005892"/>
              </a:buClr>
            </a:pPr>
            <a:endParaRPr lang="en-GB" sz="2800" dirty="0"/>
          </a:p>
          <a:p>
            <a:pPr marL="457200" lvl="1" indent="0">
              <a:buClr>
                <a:srgbClr val="005892"/>
              </a:buClr>
              <a:buNone/>
            </a:pPr>
            <a:r>
              <a:rPr lang="en-GB" sz="2800" dirty="0"/>
              <a:t>Simulating boarding the plane</a:t>
            </a:r>
          </a:p>
          <a:p>
            <a:endParaRPr lang="en-US" dirty="0"/>
          </a:p>
        </p:txBody>
      </p:sp>
      <p:pic>
        <p:nvPicPr>
          <p:cNvPr id="5" name="Picture 4">
            <a:extLst>
              <a:ext uri="{FF2B5EF4-FFF2-40B4-BE49-F238E27FC236}">
                <a16:creationId xmlns:a16="http://schemas.microsoft.com/office/drawing/2014/main" id="{14E5CA18-17FE-4C7E-D1C0-EB09344F90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415755"/>
            <a:ext cx="3917830" cy="2611621"/>
          </a:xfrm>
          <a:prstGeom prst="rect">
            <a:avLst/>
          </a:prstGeom>
        </p:spPr>
      </p:pic>
    </p:spTree>
    <p:extLst>
      <p:ext uri="{BB962C8B-B14F-4D97-AF65-F5344CB8AC3E}">
        <p14:creationId xmlns:p14="http://schemas.microsoft.com/office/powerpoint/2010/main" val="21313886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Healthcare</a:t>
            </a:r>
            <a:endParaRPr lang="en-US" dirty="0"/>
          </a:p>
        </p:txBody>
      </p:sp>
      <p:sp>
        <p:nvSpPr>
          <p:cNvPr id="3" name="Content Placeholder 2">
            <a:extLst>
              <a:ext uri="{FF2B5EF4-FFF2-40B4-BE49-F238E27FC236}">
                <a16:creationId xmlns:a16="http://schemas.microsoft.com/office/drawing/2014/main" id="{7EC47792-4BF7-9018-555E-1BFCC1E4AB36}"/>
              </a:ext>
            </a:extLst>
          </p:cNvPr>
          <p:cNvSpPr>
            <a:spLocks noGrp="1"/>
          </p:cNvSpPr>
          <p:nvPr>
            <p:ph sz="half" idx="1"/>
          </p:nvPr>
        </p:nvSpPr>
        <p:spPr>
          <a:xfrm>
            <a:off x="589547" y="2301284"/>
            <a:ext cx="5731042" cy="4055421"/>
          </a:xfrm>
        </p:spPr>
        <p:txBody>
          <a:bodyPr>
            <a:normAutofit/>
          </a:bodyPr>
          <a:lstStyle/>
          <a:p>
            <a:pPr marL="457200" lvl="1" indent="0">
              <a:buClr>
                <a:srgbClr val="005892"/>
              </a:buClr>
              <a:buNone/>
            </a:pPr>
            <a:r>
              <a:rPr lang="en-GB" sz="2400" dirty="0"/>
              <a:t>Moving people through waiting lists as quickly as possible</a:t>
            </a:r>
          </a:p>
          <a:p>
            <a:pPr lvl="1">
              <a:buClr>
                <a:srgbClr val="005892"/>
              </a:buClr>
            </a:pPr>
            <a:endParaRPr lang="en-GB" sz="2400" dirty="0"/>
          </a:p>
          <a:p>
            <a:pPr marL="457200" lvl="1" indent="0">
              <a:buClr>
                <a:srgbClr val="005892"/>
              </a:buClr>
              <a:buNone/>
            </a:pPr>
            <a:r>
              <a:rPr lang="en-GB" sz="2400" dirty="0"/>
              <a:t>Using hospital resources as efficiently as possible</a:t>
            </a:r>
          </a:p>
          <a:p>
            <a:pPr lvl="1">
              <a:buClr>
                <a:srgbClr val="005892"/>
              </a:buClr>
            </a:pPr>
            <a:endParaRPr lang="en-GB" sz="2400" dirty="0"/>
          </a:p>
          <a:p>
            <a:pPr marL="457200" lvl="1" indent="0">
              <a:buClr>
                <a:srgbClr val="005892"/>
              </a:buClr>
              <a:buNone/>
            </a:pPr>
            <a:r>
              <a:rPr lang="en-GB" sz="2400" dirty="0"/>
              <a:t>Increasing the number of transplant operations</a:t>
            </a:r>
          </a:p>
          <a:p>
            <a:endParaRPr lang="en-US" sz="2400" dirty="0"/>
          </a:p>
        </p:txBody>
      </p:sp>
      <p:pic>
        <p:nvPicPr>
          <p:cNvPr id="5" name="Picture 4">
            <a:extLst>
              <a:ext uri="{FF2B5EF4-FFF2-40B4-BE49-F238E27FC236}">
                <a16:creationId xmlns:a16="http://schemas.microsoft.com/office/drawing/2014/main" id="{85DD4105-1936-12F0-3A81-6E48D7771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294" y="2301284"/>
            <a:ext cx="4606506" cy="3071004"/>
          </a:xfrm>
          <a:prstGeom prst="rect">
            <a:avLst/>
          </a:prstGeom>
        </p:spPr>
      </p:pic>
    </p:spTree>
    <p:extLst>
      <p:ext uri="{BB962C8B-B14F-4D97-AF65-F5344CB8AC3E}">
        <p14:creationId xmlns:p14="http://schemas.microsoft.com/office/powerpoint/2010/main" val="42552242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41818D0-50DD-86BA-64E0-7594598ADD0D}"/>
              </a:ext>
            </a:extLst>
          </p:cNvPr>
          <p:cNvSpPr>
            <a:spLocks noGrp="1"/>
          </p:cNvSpPr>
          <p:nvPr>
            <p:ph type="title"/>
          </p:nvPr>
        </p:nvSpPr>
        <p:spPr/>
        <p:txBody>
          <a:bodyPr/>
          <a:lstStyle/>
          <a:p>
            <a:r>
              <a:rPr lang="en-GB" dirty="0"/>
              <a:t>When is OR used?</a:t>
            </a:r>
          </a:p>
        </p:txBody>
      </p:sp>
      <p:sp>
        <p:nvSpPr>
          <p:cNvPr id="6" name="Content Placeholder 5">
            <a:extLst>
              <a:ext uri="{FF2B5EF4-FFF2-40B4-BE49-F238E27FC236}">
                <a16:creationId xmlns:a16="http://schemas.microsoft.com/office/drawing/2014/main" id="{F96EE167-72A1-3060-E36B-94DB16C36ABB}"/>
              </a:ext>
            </a:extLst>
          </p:cNvPr>
          <p:cNvSpPr>
            <a:spLocks noGrp="1"/>
          </p:cNvSpPr>
          <p:nvPr>
            <p:ph idx="1"/>
          </p:nvPr>
        </p:nvSpPr>
        <p:spPr/>
        <p:txBody>
          <a:bodyPr/>
          <a:lstStyle/>
          <a:p>
            <a:pPr marL="131400" indent="0">
              <a:lnSpc>
                <a:spcPct val="120000"/>
              </a:lnSpc>
              <a:spcBef>
                <a:spcPts val="0"/>
              </a:spcBef>
              <a:buClr>
                <a:srgbClr val="005892"/>
              </a:buClr>
              <a:buNone/>
            </a:pPr>
            <a:r>
              <a:rPr lang="en-GB" sz="2400" dirty="0"/>
              <a:t>When</a:t>
            </a:r>
            <a:r>
              <a:rPr lang="en-GB" sz="2400" b="0" dirty="0"/>
              <a:t> a decision is </a:t>
            </a:r>
            <a:r>
              <a:rPr lang="en-GB" sz="2400" dirty="0">
                <a:solidFill>
                  <a:srgbClr val="773580"/>
                </a:solidFill>
              </a:rPr>
              <a:t>complex</a:t>
            </a:r>
            <a:r>
              <a:rPr lang="en-GB" sz="2400" b="0" dirty="0"/>
              <a:t> or it’s </a:t>
            </a:r>
            <a:r>
              <a:rPr lang="en-GB" sz="2400" dirty="0">
                <a:solidFill>
                  <a:srgbClr val="773580"/>
                </a:solidFill>
              </a:rPr>
              <a:t>unclear</a:t>
            </a:r>
            <a:r>
              <a:rPr lang="en-GB" sz="2400" b="0" dirty="0"/>
              <a:t> what the main problem is</a:t>
            </a:r>
          </a:p>
          <a:p>
            <a:pPr marL="588600" indent="-457200">
              <a:lnSpc>
                <a:spcPct val="120000"/>
              </a:lnSpc>
              <a:spcBef>
                <a:spcPts val="0"/>
              </a:spcBef>
              <a:buClr>
                <a:srgbClr val="005892"/>
              </a:buClr>
            </a:pPr>
            <a:endParaRPr lang="en-GB" sz="2400" b="0" dirty="0"/>
          </a:p>
          <a:p>
            <a:pPr marL="131400" indent="0">
              <a:lnSpc>
                <a:spcPct val="120000"/>
              </a:lnSpc>
              <a:spcBef>
                <a:spcPts val="0"/>
              </a:spcBef>
              <a:buClr>
                <a:srgbClr val="005892"/>
              </a:buClr>
              <a:buNone/>
            </a:pPr>
            <a:r>
              <a:rPr lang="en-GB" sz="2400" dirty="0"/>
              <a:t>When you </a:t>
            </a:r>
            <a:r>
              <a:rPr lang="en-GB" sz="2400" dirty="0">
                <a:solidFill>
                  <a:srgbClr val="773580"/>
                </a:solidFill>
              </a:rPr>
              <a:t>don’t know </a:t>
            </a:r>
            <a:r>
              <a:rPr lang="en-GB" sz="2400" dirty="0"/>
              <a:t>how well things are working or think they </a:t>
            </a:r>
            <a:r>
              <a:rPr lang="en-GB" sz="2400" dirty="0">
                <a:solidFill>
                  <a:srgbClr val="773580"/>
                </a:solidFill>
              </a:rPr>
              <a:t>could work better</a:t>
            </a:r>
          </a:p>
          <a:p>
            <a:endParaRPr lang="en-GB" dirty="0"/>
          </a:p>
        </p:txBody>
      </p:sp>
    </p:spTree>
    <p:extLst>
      <p:ext uri="{BB962C8B-B14F-4D97-AF65-F5344CB8AC3E}">
        <p14:creationId xmlns:p14="http://schemas.microsoft.com/office/powerpoint/2010/main" val="34518389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lstStyle/>
          <a:p>
            <a:r>
              <a:rPr lang="en-GB" dirty="0"/>
              <a:t>What OR techniques are used?</a:t>
            </a:r>
            <a:endParaRPr lang="en-US" dirty="0"/>
          </a:p>
        </p:txBody>
      </p:sp>
      <p:sp>
        <p:nvSpPr>
          <p:cNvPr id="5" name="Content Placeholder 4">
            <a:extLst>
              <a:ext uri="{FF2B5EF4-FFF2-40B4-BE49-F238E27FC236}">
                <a16:creationId xmlns:a16="http://schemas.microsoft.com/office/drawing/2014/main" id="{1CAC8AEC-E6E6-12BB-A21F-B17E2A39A591}"/>
              </a:ext>
            </a:extLst>
          </p:cNvPr>
          <p:cNvSpPr>
            <a:spLocks noGrp="1"/>
          </p:cNvSpPr>
          <p:nvPr>
            <p:ph idx="1"/>
          </p:nvPr>
        </p:nvSpPr>
        <p:spPr/>
        <p:txBody>
          <a:bodyPr/>
          <a:lstStyle/>
          <a:p>
            <a:pPr marL="0" indent="0">
              <a:buClr>
                <a:srgbClr val="005892"/>
              </a:buClr>
              <a:buNone/>
            </a:pPr>
            <a:r>
              <a:rPr lang="en-GB" sz="2400" dirty="0">
                <a:solidFill>
                  <a:srgbClr val="773580"/>
                </a:solidFill>
              </a:rPr>
              <a:t>Simulation</a:t>
            </a:r>
            <a:r>
              <a:rPr lang="en-GB" sz="2400" dirty="0"/>
              <a:t> is used to try different solutions and answers the “What if…?” question. </a:t>
            </a:r>
          </a:p>
          <a:p>
            <a:pPr>
              <a:buClr>
                <a:srgbClr val="005892"/>
              </a:buClr>
            </a:pPr>
            <a:endParaRPr lang="en-GB" sz="2400" dirty="0"/>
          </a:p>
          <a:p>
            <a:pPr marL="0" indent="0">
              <a:buClr>
                <a:srgbClr val="005892"/>
              </a:buClr>
              <a:buNone/>
            </a:pPr>
            <a:r>
              <a:rPr lang="en-GB" sz="2400" dirty="0">
                <a:solidFill>
                  <a:srgbClr val="773580"/>
                </a:solidFill>
              </a:rPr>
              <a:t>Optimisation</a:t>
            </a:r>
            <a:r>
              <a:rPr lang="en-GB" sz="2400" dirty="0"/>
              <a:t> uses problem solving to achieve the best outcome.</a:t>
            </a:r>
          </a:p>
          <a:p>
            <a:pPr marL="0" indent="0">
              <a:buClr>
                <a:srgbClr val="005892"/>
              </a:buClr>
              <a:buNone/>
            </a:pPr>
            <a:endParaRPr lang="en-GB" sz="2400" dirty="0">
              <a:highlight>
                <a:srgbClr val="FFFF00"/>
              </a:highlight>
            </a:endParaRPr>
          </a:p>
          <a:p>
            <a:pPr marL="0" indent="0">
              <a:buClr>
                <a:srgbClr val="005892"/>
              </a:buClr>
              <a:buNone/>
            </a:pPr>
            <a:r>
              <a:rPr lang="en-GB" sz="2400" dirty="0">
                <a:solidFill>
                  <a:srgbClr val="773580"/>
                </a:solidFill>
              </a:rPr>
              <a:t>Forecasting</a:t>
            </a:r>
            <a:r>
              <a:rPr lang="en-GB" sz="2400" dirty="0"/>
              <a:t> is used to estimate unknown outcomes with more accuracy.</a:t>
            </a:r>
          </a:p>
          <a:p>
            <a:endParaRPr lang="en-GB" dirty="0"/>
          </a:p>
        </p:txBody>
      </p:sp>
    </p:spTree>
    <p:extLst>
      <p:ext uri="{BB962C8B-B14F-4D97-AF65-F5344CB8AC3E}">
        <p14:creationId xmlns:p14="http://schemas.microsoft.com/office/powerpoint/2010/main" val="37282138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Where can OR take you?</a:t>
            </a:r>
            <a:endParaRPr lang="en-US" dirty="0"/>
          </a:p>
        </p:txBody>
      </p:sp>
      <p:pic>
        <p:nvPicPr>
          <p:cNvPr id="5" name="Picture 50" descr="Image result for amey consulting logo">
            <a:extLst>
              <a:ext uri="{FF2B5EF4-FFF2-40B4-BE49-F238E27FC236}">
                <a16:creationId xmlns:a16="http://schemas.microsoft.com/office/drawing/2014/main" id="{53D7CB40-C913-0BC7-F5BD-759573193C1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8858" r="9881" b="34463"/>
          <a:stretch/>
        </p:blipFill>
        <p:spPr bwMode="auto">
          <a:xfrm>
            <a:off x="2232606" y="2721104"/>
            <a:ext cx="1861376" cy="10827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tesco logo">
            <a:extLst>
              <a:ext uri="{FF2B5EF4-FFF2-40B4-BE49-F238E27FC236}">
                <a16:creationId xmlns:a16="http://schemas.microsoft.com/office/drawing/2014/main" id="{FE5E366A-597C-2F3D-5209-31042CA0836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236" b="28036"/>
          <a:stretch/>
        </p:blipFill>
        <p:spPr bwMode="auto">
          <a:xfrm>
            <a:off x="10278956" y="2152143"/>
            <a:ext cx="1857375" cy="7936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4" descr="Image result for british airways logo">
            <a:extLst>
              <a:ext uri="{FF2B5EF4-FFF2-40B4-BE49-F238E27FC236}">
                <a16:creationId xmlns:a16="http://schemas.microsoft.com/office/drawing/2014/main" id="{20E2EA93-827F-8678-EF12-3C9AE00834B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37923" y="5194223"/>
            <a:ext cx="4082066" cy="1029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2" descr="Image result for movement strategies">
            <a:extLst>
              <a:ext uri="{FF2B5EF4-FFF2-40B4-BE49-F238E27FC236}">
                <a16:creationId xmlns:a16="http://schemas.microsoft.com/office/drawing/2014/main" id="{12AF3955-CEB7-39FC-A8EF-A76A229C49C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2629" b="33492"/>
          <a:stretch/>
        </p:blipFill>
        <p:spPr bwMode="auto">
          <a:xfrm>
            <a:off x="182491" y="3802615"/>
            <a:ext cx="2552792" cy="8648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4" descr="Image result for nats logo">
            <a:extLst>
              <a:ext uri="{FF2B5EF4-FFF2-40B4-BE49-F238E27FC236}">
                <a16:creationId xmlns:a16="http://schemas.microsoft.com/office/drawing/2014/main" id="{ED8A440C-7F49-99BE-5684-1588544AFC3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617" r="7163" b="27669"/>
          <a:stretch/>
        </p:blipFill>
        <p:spPr bwMode="auto">
          <a:xfrm>
            <a:off x="114034" y="4555432"/>
            <a:ext cx="2478695" cy="6770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6" descr="Image result for dstl">
            <a:extLst>
              <a:ext uri="{FF2B5EF4-FFF2-40B4-BE49-F238E27FC236}">
                <a16:creationId xmlns:a16="http://schemas.microsoft.com/office/drawing/2014/main" id="{F71EFAE1-4A9F-61AF-7235-BCB566EA9C8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748" y="2986634"/>
            <a:ext cx="1758101" cy="8189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2" descr="Image result for bt logo">
            <a:extLst>
              <a:ext uri="{FF2B5EF4-FFF2-40B4-BE49-F238E27FC236}">
                <a16:creationId xmlns:a16="http://schemas.microsoft.com/office/drawing/2014/main" id="{0E9C80F8-8155-8078-8050-C5611D9AD3C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36155" y="4666774"/>
            <a:ext cx="1849172" cy="1034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4" descr="Image result for home office logo">
            <a:extLst>
              <a:ext uri="{FF2B5EF4-FFF2-40B4-BE49-F238E27FC236}">
                <a16:creationId xmlns:a16="http://schemas.microsoft.com/office/drawing/2014/main" id="{97A5400F-AC8F-E265-9F10-E538663F56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95261" y="2440870"/>
            <a:ext cx="2127478" cy="106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0" descr="Image result for bae systems logo">
            <a:extLst>
              <a:ext uri="{FF2B5EF4-FFF2-40B4-BE49-F238E27FC236}">
                <a16:creationId xmlns:a16="http://schemas.microsoft.com/office/drawing/2014/main" id="{0B2C81AC-813A-0E7B-9B67-9AB6BB4CFD7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5706" y="2161859"/>
            <a:ext cx="2495274" cy="72778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4" descr="Image result for ons logo">
            <a:extLst>
              <a:ext uri="{FF2B5EF4-FFF2-40B4-BE49-F238E27FC236}">
                <a16:creationId xmlns:a16="http://schemas.microsoft.com/office/drawing/2014/main" id="{4CB7C0D4-19DC-6755-6F71-E353BFE38E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4588" y="5194223"/>
            <a:ext cx="3236303" cy="8849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6" descr="Image result for asda logo">
            <a:extLst>
              <a:ext uri="{FF2B5EF4-FFF2-40B4-BE49-F238E27FC236}">
                <a16:creationId xmlns:a16="http://schemas.microsoft.com/office/drawing/2014/main" id="{EF5C537D-F24C-8943-73E7-C64B1E21892A}"/>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819430" y="4598885"/>
            <a:ext cx="2232758" cy="7152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2" descr="Image result for gain theory logo">
            <a:extLst>
              <a:ext uri="{FF2B5EF4-FFF2-40B4-BE49-F238E27FC236}">
                <a16:creationId xmlns:a16="http://schemas.microsoft.com/office/drawing/2014/main" id="{AB9872C4-72E7-899D-F655-B920016BE87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38122" y="2876805"/>
            <a:ext cx="1496256" cy="7995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8" descr="Image result for the information lab logo">
            <a:extLst>
              <a:ext uri="{FF2B5EF4-FFF2-40B4-BE49-F238E27FC236}">
                <a16:creationId xmlns:a16="http://schemas.microsoft.com/office/drawing/2014/main" id="{970494CC-A6D1-A198-B3EB-9CACD494E028}"/>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634124" y="3676332"/>
            <a:ext cx="2521720" cy="8791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Astrazeneca Logos">
            <a:extLst>
              <a:ext uri="{FF2B5EF4-FFF2-40B4-BE49-F238E27FC236}">
                <a16:creationId xmlns:a16="http://schemas.microsoft.com/office/drawing/2014/main" id="{DC678C4B-84A9-8703-B768-970829AB20A9}"/>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33232"/>
          <a:stretch/>
        </p:blipFill>
        <p:spPr bwMode="auto">
          <a:xfrm>
            <a:off x="3426615" y="5397118"/>
            <a:ext cx="2273211" cy="62370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Admiral Group Plc | LinkedIn">
            <a:extLst>
              <a:ext uri="{FF2B5EF4-FFF2-40B4-BE49-F238E27FC236}">
                <a16:creationId xmlns:a16="http://schemas.microsoft.com/office/drawing/2014/main" id="{EDF43CE0-4400-B729-537F-15D43A07528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17262" y="4439131"/>
            <a:ext cx="1221576" cy="12215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KPMG - Wikipedia">
            <a:extLst>
              <a:ext uri="{FF2B5EF4-FFF2-40B4-BE49-F238E27FC236}">
                <a16:creationId xmlns:a16="http://schemas.microsoft.com/office/drawing/2014/main" id="{68F491D1-5018-1123-F813-EF2FAD08EEC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51876" y="2169533"/>
            <a:ext cx="1839155" cy="75884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Unilever - Wikipedia">
            <a:extLst>
              <a:ext uri="{FF2B5EF4-FFF2-40B4-BE49-F238E27FC236}">
                <a16:creationId xmlns:a16="http://schemas.microsoft.com/office/drawing/2014/main" id="{4B2954DB-2C7A-6F95-ECB2-DBD94A753340}"/>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795429" y="4439852"/>
            <a:ext cx="1022350" cy="113128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EF806F52-F562-4515-B280-373FD5D0F6DA}"/>
              </a:ext>
            </a:extLst>
          </p:cNvPr>
          <p:cNvPicPr>
            <a:picLocks noChangeAspect="1"/>
          </p:cNvPicPr>
          <p:nvPr/>
        </p:nvPicPr>
        <p:blipFill rotWithShape="1">
          <a:blip r:embed="rId20">
            <a:extLst>
              <a:ext uri="{28A0092B-C50C-407E-A947-70E740481C1C}">
                <a14:useLocalDpi xmlns:a14="http://schemas.microsoft.com/office/drawing/2010/main" val="0"/>
              </a:ext>
            </a:extLst>
          </a:blip>
          <a:srcRect b="20333"/>
          <a:stretch/>
        </p:blipFill>
        <p:spPr>
          <a:xfrm>
            <a:off x="2795452" y="2107833"/>
            <a:ext cx="1551342" cy="775327"/>
          </a:xfrm>
          <a:prstGeom prst="rect">
            <a:avLst/>
          </a:prstGeom>
        </p:spPr>
      </p:pic>
      <p:pic>
        <p:nvPicPr>
          <p:cNvPr id="23" name="Picture 6" descr="CORMSIS Event | Mathematical Sciences | University of Southampton">
            <a:extLst>
              <a:ext uri="{FF2B5EF4-FFF2-40B4-BE49-F238E27FC236}">
                <a16:creationId xmlns:a16="http://schemas.microsoft.com/office/drawing/2014/main" id="{94848887-03E4-85B4-42F7-19C0B53DFD03}"/>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10454" r="5537"/>
          <a:stretch/>
        </p:blipFill>
        <p:spPr bwMode="auto">
          <a:xfrm>
            <a:off x="6379225" y="3607327"/>
            <a:ext cx="1515271" cy="111603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Download Ocado Logo in SVG Vector or PNG File Format - Logo.wine">
            <a:extLst>
              <a:ext uri="{FF2B5EF4-FFF2-40B4-BE49-F238E27FC236}">
                <a16:creationId xmlns:a16="http://schemas.microsoft.com/office/drawing/2014/main" id="{69B0D7ED-71B1-88EC-E770-493D1DD7512D}"/>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21942" t="14480" r="22237" b="13478"/>
          <a:stretch/>
        </p:blipFill>
        <p:spPr bwMode="auto">
          <a:xfrm>
            <a:off x="9426602" y="3043746"/>
            <a:ext cx="1215012" cy="10454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0" descr="Image result for jlr logo">
            <a:extLst>
              <a:ext uri="{FF2B5EF4-FFF2-40B4-BE49-F238E27FC236}">
                <a16:creationId xmlns:a16="http://schemas.microsoft.com/office/drawing/2014/main" id="{A2590DD9-3FE9-AF4F-81F5-7F5052D94956}"/>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589635" y="5278473"/>
            <a:ext cx="3027445" cy="94607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94" descr="Related image">
            <a:extLst>
              <a:ext uri="{FF2B5EF4-FFF2-40B4-BE49-F238E27FC236}">
                <a16:creationId xmlns:a16="http://schemas.microsoft.com/office/drawing/2014/main" id="{788BE17B-57DC-2500-B4FB-80A9DE7730B8}"/>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t="18206" b="10789"/>
          <a:stretch/>
        </p:blipFill>
        <p:spPr bwMode="auto">
          <a:xfrm>
            <a:off x="7810287" y="3607327"/>
            <a:ext cx="1610727" cy="114369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F2B588B2-5D56-EF01-5050-571161F3D247}"/>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7310" t="13885" r="16891" b="13474"/>
          <a:stretch/>
        </p:blipFill>
        <p:spPr bwMode="auto">
          <a:xfrm>
            <a:off x="6494334" y="2088617"/>
            <a:ext cx="1060627" cy="157917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3700DE69-1C4C-6273-DFE7-A005716186C7}"/>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7820" t="28202" r="7241" b="26178"/>
          <a:stretch/>
        </p:blipFill>
        <p:spPr bwMode="auto">
          <a:xfrm>
            <a:off x="4364493" y="2167305"/>
            <a:ext cx="2129841" cy="7259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a:extLst>
              <a:ext uri="{FF2B5EF4-FFF2-40B4-BE49-F238E27FC236}">
                <a16:creationId xmlns:a16="http://schemas.microsoft.com/office/drawing/2014/main" id="{FEC1B856-79B8-FA09-2DA3-97515D52E968}"/>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222760" y="3819380"/>
            <a:ext cx="1349432" cy="54665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6" descr="Image result for ey logo">
            <a:extLst>
              <a:ext uri="{FF2B5EF4-FFF2-40B4-BE49-F238E27FC236}">
                <a16:creationId xmlns:a16="http://schemas.microsoft.com/office/drawing/2014/main" id="{555F4F16-3106-D34D-DB4A-EB2E0AC45114}"/>
              </a:ext>
            </a:extLst>
          </p:cNvPr>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l="31217" t="16567" r="33103" b="27344"/>
          <a:stretch/>
        </p:blipFill>
        <p:spPr bwMode="auto">
          <a:xfrm>
            <a:off x="5025586" y="3644619"/>
            <a:ext cx="1388667" cy="151592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8" descr="Image result for ibm logo">
            <a:extLst>
              <a:ext uri="{FF2B5EF4-FFF2-40B4-BE49-F238E27FC236}">
                <a16:creationId xmlns:a16="http://schemas.microsoft.com/office/drawing/2014/main" id="{35F552CE-8074-8F13-374E-A03E34FDD374}"/>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199066" y="4630764"/>
            <a:ext cx="1702777" cy="77399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Ford Logo, Png, Meaning">
            <a:extLst>
              <a:ext uri="{FF2B5EF4-FFF2-40B4-BE49-F238E27FC236}">
                <a16:creationId xmlns:a16="http://schemas.microsoft.com/office/drawing/2014/main" id="{3BAF43BB-4E6A-7C19-70AD-3D11B539B652}"/>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42891" y="2946644"/>
            <a:ext cx="2000399" cy="7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4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43CE63-A625-A283-1971-190CC94C33F4}"/>
              </a:ext>
            </a:extLst>
          </p:cNvPr>
          <p:cNvSpPr>
            <a:spLocks noGrp="1"/>
          </p:cNvSpPr>
          <p:nvPr>
            <p:ph type="title"/>
          </p:nvPr>
        </p:nvSpPr>
        <p:spPr/>
        <p:txBody>
          <a:bodyPr/>
          <a:lstStyle/>
          <a:p>
            <a:r>
              <a:rPr lang="en-GB" dirty="0"/>
              <a:t>Interested?</a:t>
            </a:r>
          </a:p>
        </p:txBody>
      </p:sp>
      <p:sp>
        <p:nvSpPr>
          <p:cNvPr id="6" name="Content Placeholder 5">
            <a:extLst>
              <a:ext uri="{FF2B5EF4-FFF2-40B4-BE49-F238E27FC236}">
                <a16:creationId xmlns:a16="http://schemas.microsoft.com/office/drawing/2014/main" id="{223E03E1-DFD7-C5A4-B12E-66FF713949E9}"/>
              </a:ext>
            </a:extLst>
          </p:cNvPr>
          <p:cNvSpPr>
            <a:spLocks noGrp="1"/>
          </p:cNvSpPr>
          <p:nvPr>
            <p:ph idx="1"/>
          </p:nvPr>
        </p:nvSpPr>
        <p:spPr/>
        <p:txBody>
          <a:bodyPr/>
          <a:lstStyle/>
          <a:p>
            <a:pPr marL="131400" indent="0">
              <a:lnSpc>
                <a:spcPct val="120000"/>
              </a:lnSpc>
              <a:spcBef>
                <a:spcPts val="0"/>
              </a:spcBef>
              <a:buClr>
                <a:schemeClr val="bg2">
                  <a:lumMod val="25000"/>
                </a:schemeClr>
              </a:buClr>
              <a:buNone/>
            </a:pPr>
            <a:r>
              <a:rPr lang="en-GB" sz="2400" dirty="0"/>
              <a:t>Next steps:</a:t>
            </a:r>
          </a:p>
          <a:p>
            <a:pPr marL="588600" lvl="1" indent="0">
              <a:lnSpc>
                <a:spcPct val="120000"/>
              </a:lnSpc>
              <a:spcBef>
                <a:spcPts val="0"/>
              </a:spcBef>
              <a:buClr>
                <a:srgbClr val="005892"/>
              </a:buClr>
              <a:buNone/>
            </a:pPr>
            <a:endParaRPr lang="en-GB" sz="2400" dirty="0"/>
          </a:p>
          <a:p>
            <a:pPr marL="588600" lvl="1" indent="0">
              <a:lnSpc>
                <a:spcPct val="120000"/>
              </a:lnSpc>
              <a:spcBef>
                <a:spcPts val="0"/>
              </a:spcBef>
              <a:buClr>
                <a:srgbClr val="005892"/>
              </a:buClr>
              <a:buNone/>
            </a:pPr>
            <a:r>
              <a:rPr lang="en-GB" sz="2400" dirty="0"/>
              <a:t>Maths GCSE and A Level</a:t>
            </a:r>
          </a:p>
          <a:p>
            <a:pPr marL="588600" lvl="1" indent="0">
              <a:lnSpc>
                <a:spcPct val="120000"/>
              </a:lnSpc>
              <a:spcBef>
                <a:spcPts val="0"/>
              </a:spcBef>
              <a:buClr>
                <a:srgbClr val="005892"/>
              </a:buClr>
              <a:buNone/>
            </a:pPr>
            <a:r>
              <a:rPr lang="en-GB" sz="2400" dirty="0"/>
              <a:t>Further Maths and Computer Science are highly beneficial</a:t>
            </a:r>
          </a:p>
          <a:p>
            <a:pPr marL="588600" lvl="1" indent="0">
              <a:lnSpc>
                <a:spcPct val="120000"/>
              </a:lnSpc>
              <a:spcBef>
                <a:spcPts val="0"/>
              </a:spcBef>
              <a:buClr>
                <a:srgbClr val="005892"/>
              </a:buClr>
              <a:buNone/>
            </a:pPr>
            <a:r>
              <a:rPr lang="en-GB" sz="2400" dirty="0"/>
              <a:t>Study STEM at university</a:t>
            </a:r>
          </a:p>
          <a:p>
            <a:endParaRPr lang="en-GB" dirty="0"/>
          </a:p>
        </p:txBody>
      </p:sp>
    </p:spTree>
    <p:extLst>
      <p:ext uri="{BB962C8B-B14F-4D97-AF65-F5344CB8AC3E}">
        <p14:creationId xmlns:p14="http://schemas.microsoft.com/office/powerpoint/2010/main" val="19241359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607188-7696-77C3-C654-6C5D110C631B}"/>
              </a:ext>
            </a:extLst>
          </p:cNvPr>
          <p:cNvSpPr>
            <a:spLocks noGrp="1"/>
          </p:cNvSpPr>
          <p:nvPr>
            <p:ph type="title"/>
          </p:nvPr>
        </p:nvSpPr>
        <p:spPr/>
        <p:txBody>
          <a:bodyPr/>
          <a:lstStyle/>
          <a:p>
            <a:r>
              <a:rPr lang="en-GB" dirty="0"/>
              <a:t>Find out more</a:t>
            </a:r>
          </a:p>
        </p:txBody>
      </p:sp>
      <p:sp>
        <p:nvSpPr>
          <p:cNvPr id="6" name="Content Placeholder 5">
            <a:extLst>
              <a:ext uri="{FF2B5EF4-FFF2-40B4-BE49-F238E27FC236}">
                <a16:creationId xmlns:a16="http://schemas.microsoft.com/office/drawing/2014/main" id="{875096CB-6A08-2A19-C4DE-71E30028C139}"/>
              </a:ext>
            </a:extLst>
          </p:cNvPr>
          <p:cNvSpPr>
            <a:spLocks noGrp="1"/>
          </p:cNvSpPr>
          <p:nvPr>
            <p:ph idx="1"/>
          </p:nvPr>
        </p:nvSpPr>
        <p:spPr/>
        <p:txBody>
          <a:bodyPr/>
          <a:lstStyle/>
          <a:p>
            <a:pPr marL="0" indent="0" algn="ctr">
              <a:buNone/>
            </a:pPr>
            <a:r>
              <a:rPr lang="en-GB" sz="3600" dirty="0">
                <a:hlinkClick r:id="rId3">
                  <a:extLst>
                    <a:ext uri="{A12FA001-AC4F-418D-AE19-62706E023703}">
                      <ahyp:hlinkClr xmlns:ahyp="http://schemas.microsoft.com/office/drawing/2018/hyperlinkcolor" val="tx"/>
                    </a:ext>
                  </a:extLst>
                </a:hlinkClick>
              </a:rPr>
              <a:t>www.theorsociety.com</a:t>
            </a:r>
            <a:endParaRPr lang="en-GB" sz="3600" dirty="0"/>
          </a:p>
          <a:p>
            <a:pPr marL="0" indent="0" algn="ctr">
              <a:buNone/>
            </a:pPr>
            <a:endParaRPr lang="en-GB" sz="3600" dirty="0"/>
          </a:p>
          <a:p>
            <a:pPr marL="0" indent="0" algn="ctr">
              <a:buNone/>
            </a:pPr>
            <a:r>
              <a:rPr lang="en-GB" sz="3600" dirty="0">
                <a:cs typeface="Roboto"/>
              </a:rPr>
              <a:t>@TheORSociety</a:t>
            </a:r>
          </a:p>
          <a:p>
            <a:endParaRPr lang="en-GB" dirty="0"/>
          </a:p>
        </p:txBody>
      </p:sp>
    </p:spTree>
    <p:extLst>
      <p:ext uri="{BB962C8B-B14F-4D97-AF65-F5344CB8AC3E}">
        <p14:creationId xmlns:p14="http://schemas.microsoft.com/office/powerpoint/2010/main" val="3558089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8B18A4A-557F-6A56-717D-84C324CA27E4}"/>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748E7B91-9804-03D2-0BA3-3311BD91BE75}"/>
              </a:ext>
            </a:extLst>
          </p:cNvPr>
          <p:cNvSpPr>
            <a:spLocks noGrp="1"/>
          </p:cNvSpPr>
          <p:nvPr>
            <p:ph idx="1"/>
          </p:nvPr>
        </p:nvSpPr>
        <p:spPr/>
        <p:txBody>
          <a:bodyPr/>
          <a:lstStyle/>
          <a:p>
            <a:r>
              <a:rPr lang="en-GB" b="0" dirty="0">
                <a:cs typeface="Roboto"/>
              </a:rPr>
              <a:t>Choose </a:t>
            </a:r>
            <a:r>
              <a:rPr lang="en-GB" dirty="0">
                <a:cs typeface="Roboto"/>
              </a:rPr>
              <a:t>an animal</a:t>
            </a:r>
          </a:p>
          <a:p>
            <a:endParaRPr lang="en-GB" dirty="0">
              <a:cs typeface="Roboto"/>
            </a:endParaRPr>
          </a:p>
          <a:p>
            <a:endParaRPr lang="en-GB" dirty="0"/>
          </a:p>
        </p:txBody>
      </p:sp>
      <p:pic>
        <p:nvPicPr>
          <p:cNvPr id="7" name="Picture 6" descr="A group of cartoon animals&#10;&#10;Description automatically generated">
            <a:extLst>
              <a:ext uri="{FF2B5EF4-FFF2-40B4-BE49-F238E27FC236}">
                <a16:creationId xmlns:a16="http://schemas.microsoft.com/office/drawing/2014/main" id="{95443F68-5B98-34C3-0FE3-E5BD7C135C17}"/>
              </a:ext>
            </a:extLst>
          </p:cNvPr>
          <p:cNvPicPr>
            <a:picLocks noChangeAspect="1"/>
          </p:cNvPicPr>
          <p:nvPr/>
        </p:nvPicPr>
        <p:blipFill>
          <a:blip r:embed="rId3"/>
          <a:stretch>
            <a:fillRect/>
          </a:stretch>
        </p:blipFill>
        <p:spPr>
          <a:xfrm>
            <a:off x="2945037" y="3081338"/>
            <a:ext cx="5676900" cy="3095625"/>
          </a:xfrm>
          <a:prstGeom prst="rect">
            <a:avLst/>
          </a:prstGeom>
        </p:spPr>
      </p:pic>
    </p:spTree>
    <p:extLst>
      <p:ext uri="{BB962C8B-B14F-4D97-AF65-F5344CB8AC3E}">
        <p14:creationId xmlns:p14="http://schemas.microsoft.com/office/powerpoint/2010/main" val="3953993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0D5151C-F152-97BA-3840-05F3377A4199}"/>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83549E6D-8384-B076-38E4-A1A91885820C}"/>
              </a:ext>
            </a:extLst>
          </p:cNvPr>
          <p:cNvSpPr>
            <a:spLocks noGrp="1"/>
          </p:cNvSpPr>
          <p:nvPr>
            <p:ph idx="1"/>
          </p:nvPr>
        </p:nvSpPr>
        <p:spPr/>
        <p:txBody>
          <a:bodyPr/>
          <a:lstStyle/>
          <a:p>
            <a:r>
              <a:rPr lang="en-GB" b="0" dirty="0"/>
              <a:t>Stage 1: Folding</a:t>
            </a:r>
          </a:p>
          <a:p>
            <a:endParaRPr lang="en-GB" b="0" dirty="0"/>
          </a:p>
          <a:p>
            <a:r>
              <a:rPr lang="en-GB" b="0" dirty="0"/>
              <a:t>Fold the paper in half, as shown</a:t>
            </a:r>
          </a:p>
          <a:p>
            <a:endParaRPr lang="en-GB" dirty="0"/>
          </a:p>
        </p:txBody>
      </p:sp>
      <p:pic>
        <p:nvPicPr>
          <p:cNvPr id="7" name="Picture 2">
            <a:extLst>
              <a:ext uri="{FF2B5EF4-FFF2-40B4-BE49-F238E27FC236}">
                <a16:creationId xmlns:a16="http://schemas.microsoft.com/office/drawing/2014/main" id="{33C06C3D-7F01-22F2-6FD7-102CADC8D5A5}"/>
              </a:ext>
            </a:extLst>
          </p:cNvPr>
          <p:cNvPicPr>
            <a:picLocks noChangeAspect="1" noChangeArrowheads="1"/>
          </p:cNvPicPr>
          <p:nvPr/>
        </p:nvPicPr>
        <p:blipFill>
          <a:blip r:embed="rId2" cstate="print"/>
          <a:srcRect/>
          <a:stretch>
            <a:fillRect/>
          </a:stretch>
        </p:blipFill>
        <p:spPr bwMode="auto">
          <a:xfrm>
            <a:off x="6342556" y="2498271"/>
            <a:ext cx="2689054" cy="2684580"/>
          </a:xfrm>
          <a:prstGeom prst="rect">
            <a:avLst/>
          </a:prstGeom>
          <a:noFill/>
          <a:ln w="9525">
            <a:solidFill>
              <a:schemeClr val="tx1"/>
            </a:solidFill>
            <a:miter lim="800000"/>
            <a:headEnd/>
            <a:tailEnd/>
          </a:ln>
          <a:effectLst/>
        </p:spPr>
      </p:pic>
      <p:sp>
        <p:nvSpPr>
          <p:cNvPr id="8" name="Curved Left Arrow 5">
            <a:extLst>
              <a:ext uri="{FF2B5EF4-FFF2-40B4-BE49-F238E27FC236}">
                <a16:creationId xmlns:a16="http://schemas.microsoft.com/office/drawing/2014/main" id="{001D050F-8B7D-ED45-06B5-47269B9C75BF}"/>
              </a:ext>
            </a:extLst>
          </p:cNvPr>
          <p:cNvSpPr/>
          <p:nvPr/>
        </p:nvSpPr>
        <p:spPr>
          <a:xfrm>
            <a:off x="7363047" y="3192489"/>
            <a:ext cx="648072" cy="129614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929832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lstStyle/>
          <a:p>
            <a:r>
              <a:rPr lang="en-GB" dirty="0"/>
              <a:t>Paper Cups Challenge</a:t>
            </a:r>
            <a:endParaRPr lang="en-US" dirty="0"/>
          </a:p>
        </p:txBody>
      </p:sp>
      <p:sp>
        <p:nvSpPr>
          <p:cNvPr id="5" name="Content Placeholder 4">
            <a:extLst>
              <a:ext uri="{FF2B5EF4-FFF2-40B4-BE49-F238E27FC236}">
                <a16:creationId xmlns:a16="http://schemas.microsoft.com/office/drawing/2014/main" id="{2EEC0752-6700-2B17-C378-59141D9E86B8}"/>
              </a:ext>
            </a:extLst>
          </p:cNvPr>
          <p:cNvSpPr>
            <a:spLocks noGrp="1"/>
          </p:cNvSpPr>
          <p:nvPr>
            <p:ph idx="1"/>
          </p:nvPr>
        </p:nvSpPr>
        <p:spPr/>
        <p:txBody>
          <a:bodyPr/>
          <a:lstStyle/>
          <a:p>
            <a:r>
              <a:rPr lang="en-GB" b="0" dirty="0"/>
              <a:t>Should look like this…</a:t>
            </a:r>
          </a:p>
          <a:p>
            <a:endParaRPr lang="en-GB" dirty="0"/>
          </a:p>
        </p:txBody>
      </p:sp>
      <p:pic>
        <p:nvPicPr>
          <p:cNvPr id="6" name="Picture 2">
            <a:extLst>
              <a:ext uri="{FF2B5EF4-FFF2-40B4-BE49-F238E27FC236}">
                <a16:creationId xmlns:a16="http://schemas.microsoft.com/office/drawing/2014/main" id="{E2AFF45C-F75A-16E4-10FB-D11E362C0109}"/>
              </a:ext>
            </a:extLst>
          </p:cNvPr>
          <p:cNvPicPr>
            <a:picLocks noChangeAspect="1" noChangeArrowheads="1"/>
          </p:cNvPicPr>
          <p:nvPr/>
        </p:nvPicPr>
        <p:blipFill>
          <a:blip r:embed="rId2" cstate="print"/>
          <a:srcRect/>
          <a:stretch>
            <a:fillRect/>
          </a:stretch>
        </p:blipFill>
        <p:spPr bwMode="auto">
          <a:xfrm>
            <a:off x="4786073" y="2927478"/>
            <a:ext cx="4154355" cy="2295281"/>
          </a:xfrm>
          <a:prstGeom prst="rect">
            <a:avLst/>
          </a:prstGeom>
          <a:noFill/>
          <a:ln w="9525">
            <a:solidFill>
              <a:schemeClr val="tx1"/>
            </a:solidFill>
            <a:miter lim="800000"/>
            <a:headEnd/>
            <a:tailEnd/>
          </a:ln>
          <a:effectLst/>
        </p:spPr>
      </p:pic>
    </p:spTree>
    <p:extLst>
      <p:ext uri="{BB962C8B-B14F-4D97-AF65-F5344CB8AC3E}">
        <p14:creationId xmlns:p14="http://schemas.microsoft.com/office/powerpoint/2010/main" val="577076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91F098A-D65F-0E6B-CED7-3611F3432E05}"/>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8F8FBCA0-3717-EBC4-5342-A7A1C5FBD1E7}"/>
              </a:ext>
            </a:extLst>
          </p:cNvPr>
          <p:cNvSpPr>
            <a:spLocks noGrp="1"/>
          </p:cNvSpPr>
          <p:nvPr>
            <p:ph idx="1"/>
          </p:nvPr>
        </p:nvSpPr>
        <p:spPr/>
        <p:txBody>
          <a:bodyPr/>
          <a:lstStyle/>
          <a:p>
            <a:r>
              <a:rPr lang="en-GB" b="0" dirty="0"/>
              <a:t>Stage 2: Shaping</a:t>
            </a:r>
          </a:p>
          <a:p>
            <a:endParaRPr lang="en-GB" b="0" dirty="0"/>
          </a:p>
          <a:p>
            <a:r>
              <a:rPr lang="en-GB" b="0" dirty="0"/>
              <a:t>Fold the bottom right-hand corner up</a:t>
            </a:r>
          </a:p>
          <a:p>
            <a:endParaRPr lang="en-GB" dirty="0"/>
          </a:p>
        </p:txBody>
      </p:sp>
      <p:pic>
        <p:nvPicPr>
          <p:cNvPr id="7" name="Picture 2">
            <a:extLst>
              <a:ext uri="{FF2B5EF4-FFF2-40B4-BE49-F238E27FC236}">
                <a16:creationId xmlns:a16="http://schemas.microsoft.com/office/drawing/2014/main" id="{8A8BDC8C-9659-4906-89C0-D22A9B0A81CF}"/>
              </a:ext>
            </a:extLst>
          </p:cNvPr>
          <p:cNvPicPr>
            <a:picLocks noChangeAspect="1" noChangeArrowheads="1"/>
          </p:cNvPicPr>
          <p:nvPr/>
        </p:nvPicPr>
        <p:blipFill>
          <a:blip r:embed="rId2" cstate="print"/>
          <a:srcRect/>
          <a:stretch>
            <a:fillRect/>
          </a:stretch>
        </p:blipFill>
        <p:spPr bwMode="auto">
          <a:xfrm>
            <a:off x="4471398" y="4022498"/>
            <a:ext cx="3249203" cy="1852046"/>
          </a:xfrm>
          <a:prstGeom prst="rect">
            <a:avLst/>
          </a:prstGeom>
          <a:noFill/>
          <a:ln w="9525">
            <a:solidFill>
              <a:schemeClr val="tx1"/>
            </a:solidFill>
            <a:miter lim="800000"/>
            <a:headEnd/>
            <a:tailEnd/>
          </a:ln>
          <a:effectLst/>
        </p:spPr>
      </p:pic>
      <p:sp>
        <p:nvSpPr>
          <p:cNvPr id="8" name="Curved Up Arrow 7">
            <a:extLst>
              <a:ext uri="{FF2B5EF4-FFF2-40B4-BE49-F238E27FC236}">
                <a16:creationId xmlns:a16="http://schemas.microsoft.com/office/drawing/2014/main" id="{7AEB1E4C-6D30-D9A7-2203-9D75B8F2E766}"/>
              </a:ext>
            </a:extLst>
          </p:cNvPr>
          <p:cNvSpPr/>
          <p:nvPr/>
        </p:nvSpPr>
        <p:spPr>
          <a:xfrm rot="12556018">
            <a:off x="6151094" y="5037457"/>
            <a:ext cx="872672" cy="34581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587714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D98E123-03E8-EF50-7EBE-A04C7B3F2911}"/>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870937E6-ADC5-9C11-7F22-BED935E1C9A8}"/>
              </a:ext>
            </a:extLst>
          </p:cNvPr>
          <p:cNvSpPr>
            <a:spLocks noGrp="1"/>
          </p:cNvSpPr>
          <p:nvPr>
            <p:ph idx="1"/>
          </p:nvPr>
        </p:nvSpPr>
        <p:spPr/>
        <p:txBody>
          <a:bodyPr/>
          <a:lstStyle/>
          <a:p>
            <a:r>
              <a:rPr lang="en-GB" b="0" dirty="0"/>
              <a:t>Should look like this…</a:t>
            </a:r>
          </a:p>
          <a:p>
            <a:endParaRPr lang="en-GB" dirty="0"/>
          </a:p>
        </p:txBody>
      </p:sp>
      <p:pic>
        <p:nvPicPr>
          <p:cNvPr id="7" name="Picture 2" descr="C:\Users\louise\Pictures\Paper cups\Stage2b.jpg">
            <a:extLst>
              <a:ext uri="{FF2B5EF4-FFF2-40B4-BE49-F238E27FC236}">
                <a16:creationId xmlns:a16="http://schemas.microsoft.com/office/drawing/2014/main" id="{B7C55C0D-9955-A83F-73E1-A50DEE977254}"/>
              </a:ext>
            </a:extLst>
          </p:cNvPr>
          <p:cNvPicPr>
            <a:picLocks noChangeAspect="1" noChangeArrowheads="1"/>
          </p:cNvPicPr>
          <p:nvPr/>
        </p:nvPicPr>
        <p:blipFill>
          <a:blip r:embed="rId2" cstate="print"/>
          <a:srcRect/>
          <a:stretch>
            <a:fillRect/>
          </a:stretch>
        </p:blipFill>
        <p:spPr bwMode="auto">
          <a:xfrm>
            <a:off x="4166139" y="3319821"/>
            <a:ext cx="3859722" cy="2721104"/>
          </a:xfrm>
          <a:prstGeom prst="rect">
            <a:avLst/>
          </a:prstGeom>
          <a:noFill/>
          <a:ln>
            <a:solidFill>
              <a:schemeClr val="tx1"/>
            </a:solidFill>
          </a:ln>
        </p:spPr>
      </p:pic>
    </p:spTree>
    <p:extLst>
      <p:ext uri="{BB962C8B-B14F-4D97-AF65-F5344CB8AC3E}">
        <p14:creationId xmlns:p14="http://schemas.microsoft.com/office/powerpoint/2010/main" val="3299157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417372-FCEC-8A0A-DB52-D0DEE02D471A}"/>
              </a:ext>
            </a:extLst>
          </p:cNvPr>
          <p:cNvSpPr>
            <a:spLocks noGrp="1"/>
          </p:cNvSpPr>
          <p:nvPr>
            <p:ph type="title"/>
          </p:nvPr>
        </p:nvSpPr>
        <p:spPr/>
        <p:txBody>
          <a:bodyPr/>
          <a:lstStyle/>
          <a:p>
            <a:r>
              <a:rPr lang="en-GB" dirty="0"/>
              <a:t>Paper Cups Challenge</a:t>
            </a:r>
          </a:p>
        </p:txBody>
      </p:sp>
      <p:sp>
        <p:nvSpPr>
          <p:cNvPr id="6" name="Content Placeholder 5">
            <a:extLst>
              <a:ext uri="{FF2B5EF4-FFF2-40B4-BE49-F238E27FC236}">
                <a16:creationId xmlns:a16="http://schemas.microsoft.com/office/drawing/2014/main" id="{1D6BF6AA-0A96-EBE5-B271-1DD6610D0D16}"/>
              </a:ext>
            </a:extLst>
          </p:cNvPr>
          <p:cNvSpPr>
            <a:spLocks noGrp="1"/>
          </p:cNvSpPr>
          <p:nvPr>
            <p:ph idx="1"/>
          </p:nvPr>
        </p:nvSpPr>
        <p:spPr/>
        <p:txBody>
          <a:bodyPr/>
          <a:lstStyle/>
          <a:p>
            <a:r>
              <a:rPr lang="en-GB" dirty="0"/>
              <a:t>Stage 2B: Shaping</a:t>
            </a:r>
          </a:p>
          <a:p>
            <a:endParaRPr lang="en-GB" dirty="0"/>
          </a:p>
          <a:p>
            <a:r>
              <a:rPr lang="en-GB" dirty="0"/>
              <a:t>Fold the bottom left-hand corner up to form the sides of the cup</a:t>
            </a:r>
          </a:p>
          <a:p>
            <a:endParaRPr lang="en-GB" dirty="0"/>
          </a:p>
        </p:txBody>
      </p:sp>
      <p:pic>
        <p:nvPicPr>
          <p:cNvPr id="7" name="Picture 2" descr="C:\Users\louise\Pictures\Paper cups\Stage2b.jpg">
            <a:extLst>
              <a:ext uri="{FF2B5EF4-FFF2-40B4-BE49-F238E27FC236}">
                <a16:creationId xmlns:a16="http://schemas.microsoft.com/office/drawing/2014/main" id="{3532BE62-214E-A2B8-F78B-F39BB28E517E}"/>
              </a:ext>
            </a:extLst>
          </p:cNvPr>
          <p:cNvPicPr>
            <a:picLocks noChangeAspect="1" noChangeArrowheads="1"/>
          </p:cNvPicPr>
          <p:nvPr/>
        </p:nvPicPr>
        <p:blipFill>
          <a:blip r:embed="rId2" cstate="print"/>
          <a:srcRect/>
          <a:stretch>
            <a:fillRect/>
          </a:stretch>
        </p:blipFill>
        <p:spPr bwMode="auto">
          <a:xfrm>
            <a:off x="3995418" y="3838074"/>
            <a:ext cx="3855904" cy="2718412"/>
          </a:xfrm>
          <a:prstGeom prst="rect">
            <a:avLst/>
          </a:prstGeom>
          <a:noFill/>
          <a:ln>
            <a:solidFill>
              <a:schemeClr val="tx1"/>
            </a:solidFill>
          </a:ln>
        </p:spPr>
      </p:pic>
      <p:sp>
        <p:nvSpPr>
          <p:cNvPr id="8" name="Curved Up Arrow 5">
            <a:extLst>
              <a:ext uri="{FF2B5EF4-FFF2-40B4-BE49-F238E27FC236}">
                <a16:creationId xmlns:a16="http://schemas.microsoft.com/office/drawing/2014/main" id="{F50F8F92-18FE-2B4D-0A51-B8017353BC94}"/>
              </a:ext>
            </a:extLst>
          </p:cNvPr>
          <p:cNvSpPr/>
          <p:nvPr/>
        </p:nvSpPr>
        <p:spPr>
          <a:xfrm rot="20515838">
            <a:off x="4944743" y="5841615"/>
            <a:ext cx="872672" cy="34581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704568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RiE Presentation  -  Read-Only" id="{555F8449-AD49-4160-B566-425745D48545}" vid="{75D98D21-1C18-4255-B0D8-3905296D00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 Presentation</Template>
  <TotalTime>35</TotalTime>
  <Words>4686</Words>
  <Application>Microsoft Office PowerPoint</Application>
  <PresentationFormat>Widescreen</PresentationFormat>
  <Paragraphs>385</Paragraphs>
  <Slides>39</Slides>
  <Notes>30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Aptos</vt:lpstr>
      <vt:lpstr>Aptos Display</vt:lpstr>
      <vt:lpstr>Arial</vt:lpstr>
      <vt:lpstr>Calibri</vt:lpstr>
      <vt:lpstr>Roboto</vt:lpstr>
      <vt:lpstr>Roboto Light</vt:lpstr>
      <vt:lpstr>Roboto Medium</vt:lpstr>
      <vt:lpstr>Symbol</vt:lpstr>
      <vt:lpstr>Verdana</vt:lpstr>
      <vt:lpstr>Office Theme</vt:lpstr>
      <vt:lpstr>Improving Processes – Paper Cups</vt:lpstr>
      <vt:lpstr>Factories </vt:lpstr>
      <vt:lpstr>Efficiency </vt:lpstr>
      <vt:lpstr>Paper Cups Challenge</vt:lpstr>
      <vt:lpstr>Paper Cups Challenge</vt:lpstr>
      <vt:lpstr>Paper Cups Challenge</vt:lpstr>
      <vt:lpstr>Paper Cups Challenge</vt:lpstr>
      <vt:lpstr>Paper Cups Challenge</vt:lpstr>
      <vt:lpstr>Paper Cups Challenge</vt:lpstr>
      <vt:lpstr>Paper Cups Challenge</vt:lpstr>
      <vt:lpstr>Paper Cups Challenge</vt:lpstr>
      <vt:lpstr>Paper Cups Challenge</vt:lpstr>
      <vt:lpstr>Paper Cups Challenge</vt:lpstr>
      <vt:lpstr>Paper Cups Challenge</vt:lpstr>
      <vt:lpstr>Paper Cups Challenge – Trial 1</vt:lpstr>
      <vt:lpstr>Paper Cups Challenge – Trial 1</vt:lpstr>
      <vt:lpstr>Paper Cups Challenge – Trial 1</vt:lpstr>
      <vt:lpstr>Paper Cups Challenge – Data Collection</vt:lpstr>
      <vt:lpstr>Paper Cups Challenge – Data Collection</vt:lpstr>
      <vt:lpstr>Paper Cups Challenge – Data Collection</vt:lpstr>
      <vt:lpstr>Paper Cups Challenge – Data Collection</vt:lpstr>
      <vt:lpstr>Paper Cups Challenge – Data Collection</vt:lpstr>
      <vt:lpstr>Paper Cups Challenge - Data Collection</vt:lpstr>
      <vt:lpstr>Paper Cups Challenge - Data Collection</vt:lpstr>
      <vt:lpstr>Paper Cups Challenge – Trial 2</vt:lpstr>
      <vt:lpstr>Paper Cups Challenge – Trial 2</vt:lpstr>
      <vt:lpstr>Paper Cups Challenge - Feedback</vt:lpstr>
      <vt:lpstr>Paper Cups Challenge - Feedback</vt:lpstr>
      <vt:lpstr>Paper Cups Challenge - Feedback</vt:lpstr>
      <vt:lpstr>Operational Research</vt:lpstr>
      <vt:lpstr>Improving processes - Example</vt:lpstr>
      <vt:lpstr>OR in detail – Supermarkets</vt:lpstr>
      <vt:lpstr>OR in detail – Airlines</vt:lpstr>
      <vt:lpstr>OR in detail – Healthcare</vt:lpstr>
      <vt:lpstr>When is OR used?</vt:lpstr>
      <vt:lpstr>What OR techniques are used?</vt:lpstr>
      <vt:lpstr>Where can OR take you?</vt:lpstr>
      <vt:lpstr>Interested?</vt:lpstr>
      <vt:lpstr>Find out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Improving Processes – Paper Cups</dc:title>
  <dc:creator>Chiara Carparelli</dc:creator>
  <cp:lastModifiedBy>Chiara Carparelli</cp:lastModifiedBy>
  <cp:revision>1</cp:revision>
  <dcterms:created xsi:type="dcterms:W3CDTF">2025-01-16T12:16:36Z</dcterms:created>
  <dcterms:modified xsi:type="dcterms:W3CDTF">2025-01-16T12:52:30Z</dcterms:modified>
</cp:coreProperties>
</file>